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419" r:id="rId3"/>
    <p:sldId id="460" r:id="rId4"/>
    <p:sldId id="464" r:id="rId5"/>
    <p:sldId id="466" r:id="rId6"/>
    <p:sldId id="467" r:id="rId7"/>
    <p:sldId id="468" r:id="rId8"/>
    <p:sldId id="469" r:id="rId9"/>
    <p:sldId id="470" r:id="rId10"/>
    <p:sldId id="455" r:id="rId11"/>
    <p:sldId id="471" r:id="rId12"/>
    <p:sldId id="459" r:id="rId13"/>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DFD3EFE-6349-472F-ADCF-3B1A74FFDC45}">
          <p14:sldIdLst>
            <p14:sldId id="256"/>
            <p14:sldId id="419"/>
          </p14:sldIdLst>
        </p14:section>
        <p14:section name="Abschnitt ohne Titel" id="{A68DB7D1-AF53-4E02-A948-CAA429E6E933}">
          <p14:sldIdLst>
            <p14:sldId id="460"/>
            <p14:sldId id="464"/>
            <p14:sldId id="466"/>
            <p14:sldId id="467"/>
            <p14:sldId id="468"/>
            <p14:sldId id="469"/>
            <p14:sldId id="470"/>
            <p14:sldId id="455"/>
            <p14:sldId id="471"/>
            <p14:sldId id="4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3" autoAdjust="0"/>
  </p:normalViewPr>
  <p:slideViewPr>
    <p:cSldViewPr>
      <p:cViewPr varScale="1">
        <p:scale>
          <a:sx n="99" d="100"/>
          <a:sy n="99" d="100"/>
        </p:scale>
        <p:origin x="156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6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dirty="0"/>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424E0BF-9AFA-491A-9B3E-E4F42E8DDE27}" type="datetimeFigureOut">
              <a:rPr lang="de-DE" smtClean="0"/>
              <a:t>24.02.2022</a:t>
            </a:fld>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dirty="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dirty="0"/>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F7FDA72-D6E3-404E-A67D-059B35C1ED4C}" type="slidenum">
              <a:rPr lang="de-DE" smtClean="0"/>
              <a:t>‹Nr.›</a:t>
            </a:fld>
            <a:endParaRPr lang="de-DE" dirty="0"/>
          </a:p>
        </p:txBody>
      </p:sp>
    </p:spTree>
    <p:extLst>
      <p:ext uri="{BB962C8B-B14F-4D97-AF65-F5344CB8AC3E}">
        <p14:creationId xmlns:p14="http://schemas.microsoft.com/office/powerpoint/2010/main" val="416884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F7FDA72-D6E3-404E-A67D-059B35C1ED4C}" type="slidenum">
              <a:rPr lang="de-DE" smtClean="0"/>
              <a:t>2</a:t>
            </a:fld>
            <a:endParaRPr lang="de-DE" dirty="0"/>
          </a:p>
        </p:txBody>
      </p:sp>
    </p:spTree>
    <p:extLst>
      <p:ext uri="{BB962C8B-B14F-4D97-AF65-F5344CB8AC3E}">
        <p14:creationId xmlns:p14="http://schemas.microsoft.com/office/powerpoint/2010/main" val="41452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7FDA72-D6E3-404E-A67D-059B35C1ED4C}" type="slidenum">
              <a:rPr lang="de-DE" smtClean="0"/>
              <a:t>3</a:t>
            </a:fld>
            <a:endParaRPr lang="de-DE" dirty="0"/>
          </a:p>
        </p:txBody>
      </p:sp>
    </p:spTree>
    <p:extLst>
      <p:ext uri="{BB962C8B-B14F-4D97-AF65-F5344CB8AC3E}">
        <p14:creationId xmlns:p14="http://schemas.microsoft.com/office/powerpoint/2010/main" val="363794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GABG = Gestaltung von Arbeits- und Beziehungsprozessen</a:t>
            </a:r>
          </a:p>
          <a:p>
            <a:r>
              <a:rPr lang="de-AT" dirty="0" smtClean="0"/>
              <a:t>ULSG = </a:t>
            </a:r>
            <a:r>
              <a:rPr lang="de-AT" smtClean="0"/>
              <a:t>Unterstützende Lebens </a:t>
            </a:r>
            <a:endParaRPr lang="de-DE" dirty="0"/>
          </a:p>
        </p:txBody>
      </p:sp>
      <p:sp>
        <p:nvSpPr>
          <p:cNvPr id="4" name="Foliennummernplatzhalter 3"/>
          <p:cNvSpPr>
            <a:spLocks noGrp="1"/>
          </p:cNvSpPr>
          <p:nvPr>
            <p:ph type="sldNum" sz="quarter" idx="10"/>
          </p:nvPr>
        </p:nvSpPr>
        <p:spPr/>
        <p:txBody>
          <a:bodyPr/>
          <a:lstStyle/>
          <a:p>
            <a:fld id="{CF7FDA72-D6E3-404E-A67D-059B35C1ED4C}" type="slidenum">
              <a:rPr lang="de-DE" smtClean="0"/>
              <a:t>4</a:t>
            </a:fld>
            <a:endParaRPr lang="de-DE" dirty="0"/>
          </a:p>
        </p:txBody>
      </p:sp>
    </p:spTree>
    <p:extLst>
      <p:ext uri="{BB962C8B-B14F-4D97-AF65-F5344CB8AC3E}">
        <p14:creationId xmlns:p14="http://schemas.microsoft.com/office/powerpoint/2010/main" val="115682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Eventuell hier Zitat von M. Roes (2014 ) zu internationalen</a:t>
            </a:r>
            <a:r>
              <a:rPr lang="de-DE" baseline="0" dirty="0"/>
              <a:t> </a:t>
            </a:r>
            <a:r>
              <a:rPr lang="de-DE" dirty="0"/>
              <a:t>Entwicklungen</a:t>
            </a:r>
            <a:r>
              <a:rPr lang="de-DE" baseline="0" dirty="0"/>
              <a:t> und dem Zusammenhang mit der Konzeption des Strukturmodells und dem </a:t>
            </a:r>
            <a:r>
              <a:rPr lang="de-DE" baseline="0" dirty="0" err="1"/>
              <a:t>person</a:t>
            </a:r>
            <a:r>
              <a:rPr lang="de-DE" baseline="0" dirty="0"/>
              <a:t>- zentriertem Ansatz </a:t>
            </a:r>
            <a:r>
              <a:rPr lang="de-DE" dirty="0"/>
              <a:t>und</a:t>
            </a:r>
            <a:r>
              <a:rPr lang="de-DE" baseline="0" dirty="0"/>
              <a:t> dem Kontext Dokumentation? oder Schlussfolgerung letzter Satz aus dem Büscher Papier um den Kreis für die Anwesenden wieder zu schließen? Auch im Hinblick auf die Notwendigkeit die Ausbildungsstätten jetzt in der Umsetzung der Neuerungen zu unterstützen und den Ländern etwas an die Hand zu geben(Thema Antrag an das BMG!)</a:t>
            </a:r>
            <a:endParaRPr lang="de-DE" dirty="0"/>
          </a:p>
        </p:txBody>
      </p:sp>
      <p:sp>
        <p:nvSpPr>
          <p:cNvPr id="4" name="Foliennummernplatzhalter 3"/>
          <p:cNvSpPr>
            <a:spLocks noGrp="1"/>
          </p:cNvSpPr>
          <p:nvPr>
            <p:ph type="sldNum" sz="quarter" idx="5"/>
          </p:nvPr>
        </p:nvSpPr>
        <p:spPr/>
        <p:txBody>
          <a:bodyPr/>
          <a:lstStyle/>
          <a:p>
            <a:fld id="{CF7FDA72-D6E3-404E-A67D-059B35C1ED4C}" type="slidenum">
              <a:rPr lang="de-DE" smtClean="0"/>
              <a:t>10</a:t>
            </a:fld>
            <a:endParaRPr lang="de-DE" dirty="0"/>
          </a:p>
        </p:txBody>
      </p:sp>
    </p:spTree>
    <p:extLst>
      <p:ext uri="{BB962C8B-B14F-4D97-AF65-F5344CB8AC3E}">
        <p14:creationId xmlns:p14="http://schemas.microsoft.com/office/powerpoint/2010/main" val="47733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Eventuell hier Zitat von M. Roes (2014 ) zu internationalen</a:t>
            </a:r>
            <a:r>
              <a:rPr lang="de-DE" baseline="0" dirty="0"/>
              <a:t> </a:t>
            </a:r>
            <a:r>
              <a:rPr lang="de-DE" dirty="0"/>
              <a:t>Entwicklungen</a:t>
            </a:r>
            <a:r>
              <a:rPr lang="de-DE" baseline="0" dirty="0"/>
              <a:t> und dem Zusammenhang mit der Konzeption des Strukturmodells und dem </a:t>
            </a:r>
            <a:r>
              <a:rPr lang="de-DE" baseline="0" dirty="0" err="1"/>
              <a:t>person</a:t>
            </a:r>
            <a:r>
              <a:rPr lang="de-DE" baseline="0" dirty="0"/>
              <a:t>- zentriertem Ansatz </a:t>
            </a:r>
            <a:r>
              <a:rPr lang="de-DE" dirty="0"/>
              <a:t>und</a:t>
            </a:r>
            <a:r>
              <a:rPr lang="de-DE" baseline="0" dirty="0"/>
              <a:t> dem Kontext Dokumentation? oder Schlussfolgerung letzter Satz aus dem Büscher Papier um den Kreis für die Anwesenden wieder zu schließen? Auch im Hinblick auf die Notwendigkeit die Ausbildungsstätten jetzt in der Umsetzung der Neuerungen zu unterstützen und den Ländern etwas an die Hand zu geben(Thema Antrag an das BMG!)</a:t>
            </a:r>
            <a:endParaRPr lang="de-DE" dirty="0"/>
          </a:p>
        </p:txBody>
      </p:sp>
      <p:sp>
        <p:nvSpPr>
          <p:cNvPr id="4" name="Foliennummernplatzhalter 3"/>
          <p:cNvSpPr>
            <a:spLocks noGrp="1"/>
          </p:cNvSpPr>
          <p:nvPr>
            <p:ph type="sldNum" sz="quarter" idx="5"/>
          </p:nvPr>
        </p:nvSpPr>
        <p:spPr/>
        <p:txBody>
          <a:bodyPr/>
          <a:lstStyle/>
          <a:p>
            <a:fld id="{CF7FDA72-D6E3-404E-A67D-059B35C1ED4C}" type="slidenum">
              <a:rPr lang="de-DE" smtClean="0"/>
              <a:t>11</a:t>
            </a:fld>
            <a:endParaRPr lang="de-DE" dirty="0"/>
          </a:p>
        </p:txBody>
      </p:sp>
    </p:spTree>
    <p:extLst>
      <p:ext uri="{BB962C8B-B14F-4D97-AF65-F5344CB8AC3E}">
        <p14:creationId xmlns:p14="http://schemas.microsoft.com/office/powerpoint/2010/main" val="268047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p:nvPr userDrawn="1"/>
        </p:nvPicPr>
        <p:blipFill>
          <a:blip r:embed="rId2" cstate="email">
            <a:extLst>
              <a:ext uri="{28A0092B-C50C-407E-A947-70E740481C1C}">
                <a14:useLocalDpi xmlns:a14="http://schemas.microsoft.com/office/drawing/2010/main"/>
              </a:ext>
            </a:extLst>
          </a:blip>
          <a:stretch>
            <a:fillRect/>
          </a:stretch>
        </p:blipFill>
        <p:spPr>
          <a:xfrm>
            <a:off x="0" y="1489758"/>
            <a:ext cx="9144000" cy="2808312"/>
          </a:xfrm>
          <a:prstGeom prst="rect">
            <a:avLst/>
          </a:prstGeom>
        </p:spPr>
      </p:pic>
    </p:spTree>
    <p:extLst>
      <p:ext uri="{BB962C8B-B14F-4D97-AF65-F5344CB8AC3E}">
        <p14:creationId xmlns:p14="http://schemas.microsoft.com/office/powerpoint/2010/main" val="266080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98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7" name="Grafik 6"/>
          <p:cNvPicPr/>
          <p:nvPr userDrawn="1"/>
        </p:nvPicPr>
        <p:blipFill>
          <a:blip r:embed="rId2" cstate="print">
            <a:extLst>
              <a:ext uri="{28A0092B-C50C-407E-A947-70E740481C1C}">
                <a14:useLocalDpi xmlns:a14="http://schemas.microsoft.com/office/drawing/2010/main" val="0"/>
              </a:ext>
            </a:extLst>
          </a:blip>
          <a:stretch>
            <a:fillRect/>
          </a:stretch>
        </p:blipFill>
        <p:spPr>
          <a:xfrm>
            <a:off x="0" y="1489758"/>
            <a:ext cx="9144000" cy="2808312"/>
          </a:xfrm>
          <a:prstGeom prst="rect">
            <a:avLst/>
          </a:prstGeom>
        </p:spPr>
      </p:pic>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850670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876256" y="260648"/>
            <a:ext cx="1893357" cy="1228124"/>
          </a:xfrm>
          <a:prstGeom prst="rect">
            <a:avLst/>
          </a:prstGeom>
        </p:spPr>
      </p:pic>
      <p:sp>
        <p:nvSpPr>
          <p:cNvPr id="10" name="Rechteck 9"/>
          <p:cNvSpPr/>
          <p:nvPr userDrawn="1"/>
        </p:nvSpPr>
        <p:spPr>
          <a:xfrm>
            <a:off x="0" y="6021288"/>
            <a:ext cx="914400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userDrawn="1"/>
        </p:nvSpPr>
        <p:spPr>
          <a:xfrm>
            <a:off x="6647504" y="5998896"/>
            <a:ext cx="2664296" cy="338554"/>
          </a:xfrm>
          <a:prstGeom prst="rect">
            <a:avLst/>
          </a:prstGeom>
          <a:noFill/>
        </p:spPr>
        <p:txBody>
          <a:bodyPr wrap="square" rtlCol="0">
            <a:spAutoFit/>
          </a:bodyPr>
          <a:lstStyle/>
          <a:p>
            <a:r>
              <a:rPr lang="de-DE" sz="1600" cap="all" baseline="0" dirty="0">
                <a:solidFill>
                  <a:schemeClr val="bg1"/>
                </a:solidFill>
              </a:rPr>
              <a:t>www.</a:t>
            </a:r>
            <a:r>
              <a:rPr lang="de-DE" sz="1600" b="1" cap="all" baseline="0" dirty="0">
                <a:solidFill>
                  <a:schemeClr val="bg1"/>
                </a:solidFill>
              </a:rPr>
              <a:t>hwa-online</a:t>
            </a:r>
            <a:r>
              <a:rPr lang="de-DE" sz="1600" cap="all" baseline="0" dirty="0">
                <a:solidFill>
                  <a:schemeClr val="bg1"/>
                </a:solidFill>
              </a:rPr>
              <a:t>.de</a:t>
            </a:r>
          </a:p>
        </p:txBody>
      </p:sp>
      <p:sp>
        <p:nvSpPr>
          <p:cNvPr id="12" name="Datumsplatzhalter 3"/>
          <p:cNvSpPr txBox="1">
            <a:spLocks/>
          </p:cNvSpPr>
          <p:nvPr userDrawn="1"/>
        </p:nvSpPr>
        <p:spPr>
          <a:xfrm>
            <a:off x="624024" y="6381328"/>
            <a:ext cx="3371912" cy="365125"/>
          </a:xfrm>
          <a:prstGeom prst="rect">
            <a:avLst/>
          </a:prstGeom>
        </p:spPr>
        <p:txBody>
          <a:bodyPr/>
          <a:lstStyle>
            <a:defPPr>
              <a:defRPr lang="de-DE"/>
            </a:defPPr>
            <a:lvl1pPr marL="0" algn="l" defTabSz="914400" rtl="0" eaLnBrk="1" latinLnBrk="0" hangingPunct="1">
              <a:defRPr sz="1000" kern="1200">
                <a:solidFill>
                  <a:srgbClr val="706F6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D73084-0068-423D-9FD7-B5A1A3A5071A}" type="datetimeFigureOut">
              <a:rPr lang="de-DE" smtClean="0"/>
              <a:pPr/>
              <a:t>24.02.2022</a:t>
            </a:fld>
            <a:r>
              <a:rPr lang="de-DE" dirty="0"/>
              <a:t> ▪ ©HWA ▪ </a:t>
            </a:r>
            <a:r>
              <a:rPr lang="de-DE" dirty="0" smtClean="0"/>
              <a:t>Mona Frommelt &amp; Michael </a:t>
            </a:r>
            <a:r>
              <a:rPr lang="de-DE" dirty="0"/>
              <a:t>Roloff</a:t>
            </a:r>
          </a:p>
        </p:txBody>
      </p:sp>
      <p:sp>
        <p:nvSpPr>
          <p:cNvPr id="13" name="Foliennummernplatzhalter 5"/>
          <p:cNvSpPr txBox="1">
            <a:spLocks/>
          </p:cNvSpPr>
          <p:nvPr userDrawn="1"/>
        </p:nvSpPr>
        <p:spPr>
          <a:xfrm>
            <a:off x="6686872" y="6381328"/>
            <a:ext cx="2133600" cy="365125"/>
          </a:xfrm>
          <a:prstGeom prst="rect">
            <a:avLst/>
          </a:prstGeom>
        </p:spPr>
        <p:txBody>
          <a:bodyPr/>
          <a:lstStyle>
            <a:defPPr>
              <a:defRPr lang="de-DE"/>
            </a:defPPr>
            <a:lvl1pPr marL="0" algn="l" defTabSz="914400" rtl="0" eaLnBrk="1" latinLnBrk="0" hangingPunct="1">
              <a:defRPr sz="1000" kern="1200">
                <a:solidFill>
                  <a:srgbClr val="706F6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A52B0-E1F9-41DE-A410-DF3DBD3D75D0}" type="slidenum">
              <a:rPr lang="de-DE" smtClean="0"/>
              <a:pPr/>
              <a:t>‹Nr.›</a:t>
            </a:fld>
            <a:endParaRPr lang="de-DE" dirty="0"/>
          </a:p>
        </p:txBody>
      </p:sp>
    </p:spTree>
    <p:extLst>
      <p:ext uri="{BB962C8B-B14F-4D97-AF65-F5344CB8AC3E}">
        <p14:creationId xmlns:p14="http://schemas.microsoft.com/office/powerpoint/2010/main" val="23971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27584" y="4880193"/>
            <a:ext cx="7632848" cy="646331"/>
          </a:xfrm>
          <a:prstGeom prst="rect">
            <a:avLst/>
          </a:prstGeom>
          <a:noFill/>
        </p:spPr>
        <p:txBody>
          <a:bodyPr wrap="square" rtlCol="0">
            <a:spAutoFit/>
          </a:bodyPr>
          <a:lstStyle/>
          <a:p>
            <a:pPr algn="ctr"/>
            <a:r>
              <a:rPr lang="de-DE" altLang="de-DE" dirty="0"/>
              <a:t>Berlin</a:t>
            </a:r>
          </a:p>
          <a:p>
            <a:pPr algn="ctr"/>
            <a:r>
              <a:rPr lang="de-DE" altLang="de-DE" dirty="0" smtClean="0"/>
              <a:t>26.01.2021</a:t>
            </a:r>
            <a:endParaRPr lang="de-DE" altLang="de-DE" dirty="0"/>
          </a:p>
        </p:txBody>
      </p:sp>
      <p:sp>
        <p:nvSpPr>
          <p:cNvPr id="5" name="Textfeld 4"/>
          <p:cNvSpPr txBox="1"/>
          <p:nvPr/>
        </p:nvSpPr>
        <p:spPr>
          <a:xfrm>
            <a:off x="503548" y="2564904"/>
            <a:ext cx="8280920" cy="1569660"/>
          </a:xfrm>
          <a:prstGeom prst="rect">
            <a:avLst/>
          </a:prstGeom>
          <a:noFill/>
        </p:spPr>
        <p:txBody>
          <a:bodyPr wrap="square" rtlCol="0">
            <a:spAutoFit/>
          </a:bodyPr>
          <a:lstStyle/>
          <a:p>
            <a:pPr algn="ctr">
              <a:defRPr/>
            </a:pPr>
            <a:r>
              <a:rPr lang="de-DE" sz="2400" cap="all" dirty="0">
                <a:solidFill>
                  <a:srgbClr val="C00000"/>
                </a:solidFill>
              </a:rPr>
              <a:t>Vorbehaltsaufgaben und Strukturmodell</a:t>
            </a:r>
          </a:p>
          <a:p>
            <a:pPr algn="ctr">
              <a:defRPr/>
            </a:pPr>
            <a:endParaRPr lang="de-DE" altLang="de-DE" sz="2400" cap="all" baseline="0" dirty="0">
              <a:solidFill>
                <a:srgbClr val="C00000"/>
              </a:solidFill>
            </a:endParaRPr>
          </a:p>
          <a:p>
            <a:pPr algn="ctr">
              <a:defRPr/>
            </a:pPr>
            <a:r>
              <a:rPr lang="de-DE" altLang="de-DE" sz="2400" cap="all" dirty="0">
                <a:solidFill>
                  <a:srgbClr val="C00000"/>
                </a:solidFill>
              </a:rPr>
              <a:t>Lenkungsgremium</a:t>
            </a:r>
          </a:p>
          <a:p>
            <a:pPr algn="ctr">
              <a:defRPr/>
            </a:pPr>
            <a:r>
              <a:rPr lang="de-DE" altLang="de-DE" sz="2400" cap="all" baseline="0" dirty="0">
                <a:solidFill>
                  <a:srgbClr val="C00000"/>
                </a:solidFill>
              </a:rPr>
              <a:t>KOG-Bund</a:t>
            </a:r>
          </a:p>
        </p:txBody>
      </p:sp>
    </p:spTree>
    <p:extLst>
      <p:ext uri="{BB962C8B-B14F-4D97-AF65-F5344CB8AC3E}">
        <p14:creationId xmlns:p14="http://schemas.microsoft.com/office/powerpoint/2010/main" val="2801453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5616" y="348365"/>
            <a:ext cx="6192688"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3000" cap="all" dirty="0" smtClean="0">
                <a:solidFill>
                  <a:srgbClr val="C00000"/>
                </a:solidFill>
              </a:rPr>
              <a:t>Fazit I</a:t>
            </a:r>
            <a:endParaRPr lang="de-DE" altLang="de-DE" sz="3000" cap="all" dirty="0">
              <a:solidFill>
                <a:srgbClr val="C00000"/>
              </a:solidFill>
            </a:endParaRPr>
          </a:p>
        </p:txBody>
      </p:sp>
      <p:sp>
        <p:nvSpPr>
          <p:cNvPr id="13" name="Textfeld 12"/>
          <p:cNvSpPr txBox="1"/>
          <p:nvPr/>
        </p:nvSpPr>
        <p:spPr>
          <a:xfrm>
            <a:off x="293241" y="1484784"/>
            <a:ext cx="8478827" cy="4339650"/>
          </a:xfrm>
          <a:prstGeom prst="rect">
            <a:avLst/>
          </a:prstGeom>
          <a:noFill/>
        </p:spPr>
        <p:txBody>
          <a:bodyPr wrap="square" rtlCol="0">
            <a:spAutoFit/>
          </a:bodyPr>
          <a:lstStyle/>
          <a:p>
            <a:r>
              <a:rPr lang="de-DE" sz="1600" dirty="0"/>
              <a:t>Zur Wahrnehmung der Vorbehaltsaufgaben </a:t>
            </a:r>
            <a:r>
              <a:rPr lang="de-DE" sz="1600" dirty="0" smtClean="0"/>
              <a:t>ist das Strukturmodell </a:t>
            </a:r>
            <a:r>
              <a:rPr lang="de-DE" sz="1600" b="1" dirty="0" smtClean="0">
                <a:solidFill>
                  <a:srgbClr val="FF0000"/>
                </a:solidFill>
              </a:rPr>
              <a:t>DAS</a:t>
            </a:r>
            <a:r>
              <a:rPr lang="de-DE" sz="1600" dirty="0" smtClean="0"/>
              <a:t> erprobte operationalisierte </a:t>
            </a:r>
            <a:r>
              <a:rPr lang="de-DE" sz="1600" dirty="0"/>
              <a:t>Pflegemodell für alle Bereiche der </a:t>
            </a:r>
            <a:r>
              <a:rPr lang="de-DE" sz="1600" dirty="0" smtClean="0"/>
              <a:t>Langzeit - Pflege.</a:t>
            </a:r>
          </a:p>
          <a:p>
            <a:endParaRPr lang="de-AT" sz="1600" dirty="0" smtClean="0"/>
          </a:p>
          <a:p>
            <a:r>
              <a:rPr lang="de-AT" sz="1600" dirty="0" smtClean="0"/>
              <a:t>In der Langzeitpflege zeigt das Strukturmodell unter den Bedingungen der </a:t>
            </a:r>
            <a:r>
              <a:rPr lang="de-AT" sz="1600" b="1" dirty="0" smtClean="0">
                <a:solidFill>
                  <a:srgbClr val="FF0000"/>
                </a:solidFill>
              </a:rPr>
              <a:t>Corona-Pandemie</a:t>
            </a:r>
            <a:r>
              <a:rPr lang="de-AT" sz="1600" dirty="0" smtClean="0"/>
              <a:t> seine besondere Bedeutung und seinen besonderen Nutzen mit seinem schlanken Dokumentationssystem.</a:t>
            </a:r>
            <a:endParaRPr lang="de-DE" sz="1600" dirty="0"/>
          </a:p>
          <a:p>
            <a:endParaRPr lang="de-DE" sz="1600" dirty="0" smtClean="0"/>
          </a:p>
          <a:p>
            <a:r>
              <a:rPr lang="de-DE" sz="1600" dirty="0"/>
              <a:t>Der Rahmenlehrplan Bund legt die Grundlage für professionsethisches Handeln in der Pflege. Dieses findet seinen Ausdruck in und mit dem Strukturmodell und seiner Dokumentation.</a:t>
            </a:r>
            <a:endParaRPr lang="de-DE" sz="1600" dirty="0">
              <a:solidFill>
                <a:schemeClr val="tx1">
                  <a:lumMod val="50000"/>
                  <a:lumOff val="50000"/>
                </a:schemeClr>
              </a:solidFill>
            </a:endParaRPr>
          </a:p>
          <a:p>
            <a:endParaRPr lang="de-DE" sz="1600" dirty="0" smtClean="0"/>
          </a:p>
          <a:p>
            <a:r>
              <a:rPr lang="de-DE" sz="1600" dirty="0" smtClean="0"/>
              <a:t>Das Strukturmodell </a:t>
            </a:r>
            <a:r>
              <a:rPr lang="de-DE" sz="1600" dirty="0"/>
              <a:t>als </a:t>
            </a:r>
            <a:r>
              <a:rPr lang="de-DE" sz="1600" dirty="0" smtClean="0"/>
              <a:t>Grundlage ist </a:t>
            </a:r>
            <a:r>
              <a:rPr lang="de-DE" sz="1600" b="1" dirty="0">
                <a:solidFill>
                  <a:srgbClr val="FF0000"/>
                </a:solidFill>
              </a:rPr>
              <a:t>in den Länderlehrplänen </a:t>
            </a:r>
            <a:r>
              <a:rPr lang="de-DE" sz="1600" b="1" dirty="0" smtClean="0">
                <a:solidFill>
                  <a:srgbClr val="FF0000"/>
                </a:solidFill>
              </a:rPr>
              <a:t>unterschiedlich </a:t>
            </a:r>
            <a:r>
              <a:rPr lang="de-DE" sz="1600" dirty="0" smtClean="0"/>
              <a:t>deutlich verankert.</a:t>
            </a:r>
            <a:endParaRPr lang="de-DE" sz="1600" dirty="0"/>
          </a:p>
          <a:p>
            <a:endParaRPr lang="de-DE" sz="1600" dirty="0"/>
          </a:p>
          <a:p>
            <a:r>
              <a:rPr lang="de-DE" sz="1600" dirty="0" smtClean="0"/>
              <a:t>Es können also</a:t>
            </a:r>
            <a:r>
              <a:rPr lang="de-DE" sz="1600" dirty="0"/>
              <a:t>, wo sinnvoll, </a:t>
            </a:r>
            <a:r>
              <a:rPr lang="de-DE" sz="1600" dirty="0" smtClean="0"/>
              <a:t> Diagnose- </a:t>
            </a:r>
            <a:r>
              <a:rPr lang="de-DE" sz="1600" dirty="0"/>
              <a:t>und Taxonomie-System </a:t>
            </a:r>
            <a:r>
              <a:rPr lang="de-DE" sz="1600" dirty="0" smtClean="0"/>
              <a:t>ergänzt werden, auf dem Hintergrund anderer Pflegemodelle (z.B. </a:t>
            </a:r>
            <a:r>
              <a:rPr lang="de-DE" sz="1600" dirty="0" err="1" smtClean="0"/>
              <a:t>Fiechter</a:t>
            </a:r>
            <a:r>
              <a:rPr lang="de-DE" sz="1600" dirty="0" smtClean="0"/>
              <a:t>/Meier). </a:t>
            </a:r>
          </a:p>
          <a:p>
            <a:r>
              <a:rPr lang="de-DE" sz="1600" b="1" dirty="0" smtClean="0">
                <a:solidFill>
                  <a:srgbClr val="FF0000"/>
                </a:solidFill>
              </a:rPr>
              <a:t>CAVE: NICHT Defizit orientiert/Problem orientiert sondern Person- und </a:t>
            </a:r>
            <a:r>
              <a:rPr lang="de-DE" sz="1600" b="1" dirty="0" err="1" smtClean="0">
                <a:solidFill>
                  <a:srgbClr val="FF0000"/>
                </a:solidFill>
              </a:rPr>
              <a:t>Beziehungs</a:t>
            </a:r>
            <a:r>
              <a:rPr lang="de-DE" sz="1600" b="1" dirty="0" smtClean="0">
                <a:solidFill>
                  <a:srgbClr val="FF0000"/>
                </a:solidFill>
              </a:rPr>
              <a:t> orientiert!</a:t>
            </a:r>
            <a:endParaRPr lang="de-DE" sz="1600" b="1" dirty="0">
              <a:solidFill>
                <a:srgbClr val="FF0000"/>
              </a:solidFill>
            </a:endParaRPr>
          </a:p>
          <a:p>
            <a:endParaRPr lang="de-DE" sz="1600" dirty="0"/>
          </a:p>
          <a:p>
            <a:endParaRPr lang="de-DE" sz="2000" dirty="0"/>
          </a:p>
        </p:txBody>
      </p:sp>
    </p:spTree>
    <p:extLst>
      <p:ext uri="{BB962C8B-B14F-4D97-AF65-F5344CB8AC3E}">
        <p14:creationId xmlns:p14="http://schemas.microsoft.com/office/powerpoint/2010/main" val="1399292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5616" y="348365"/>
            <a:ext cx="6192688"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3000" cap="all" dirty="0" smtClean="0">
                <a:solidFill>
                  <a:srgbClr val="C00000"/>
                </a:solidFill>
              </a:rPr>
              <a:t>Fazit II</a:t>
            </a:r>
            <a:endParaRPr lang="de-DE" altLang="de-DE" sz="3000" cap="all" dirty="0">
              <a:solidFill>
                <a:srgbClr val="C00000"/>
              </a:solidFill>
            </a:endParaRPr>
          </a:p>
        </p:txBody>
      </p:sp>
      <p:sp>
        <p:nvSpPr>
          <p:cNvPr id="13" name="Textfeld 12"/>
          <p:cNvSpPr txBox="1"/>
          <p:nvPr/>
        </p:nvSpPr>
        <p:spPr>
          <a:xfrm>
            <a:off x="293241" y="1484784"/>
            <a:ext cx="8478827" cy="3600986"/>
          </a:xfrm>
          <a:prstGeom prst="rect">
            <a:avLst/>
          </a:prstGeom>
          <a:noFill/>
        </p:spPr>
        <p:txBody>
          <a:bodyPr wrap="square" rtlCol="0">
            <a:spAutoFit/>
          </a:bodyPr>
          <a:lstStyle/>
          <a:p>
            <a:r>
              <a:rPr lang="de-DE" sz="1600" dirty="0"/>
              <a:t>Dies ergibt </a:t>
            </a:r>
            <a:r>
              <a:rPr lang="de-DE" sz="1600" dirty="0" smtClean="0"/>
              <a:t>jedoch in jedem Fall eine </a:t>
            </a:r>
            <a:r>
              <a:rPr lang="de-DE" sz="1600" b="1" dirty="0" err="1" smtClean="0">
                <a:solidFill>
                  <a:srgbClr val="FF0000"/>
                </a:solidFill>
              </a:rPr>
              <a:t>Settingerweiterung</a:t>
            </a:r>
            <a:r>
              <a:rPr lang="de-DE" sz="1600" dirty="0" smtClean="0"/>
              <a:t> </a:t>
            </a:r>
            <a:r>
              <a:rPr lang="de-DE" sz="1600" dirty="0"/>
              <a:t>im </a:t>
            </a:r>
            <a:r>
              <a:rPr lang="de-DE" sz="1600" dirty="0" err="1"/>
              <a:t>generalistischen</a:t>
            </a:r>
            <a:r>
              <a:rPr lang="de-DE" sz="1600" dirty="0"/>
              <a:t> </a:t>
            </a:r>
            <a:r>
              <a:rPr lang="de-DE" sz="1600" dirty="0" smtClean="0"/>
              <a:t>Lehrplan.</a:t>
            </a:r>
            <a:endParaRPr lang="de-DE" sz="1600" dirty="0"/>
          </a:p>
          <a:p>
            <a:endParaRPr lang="de-DE" sz="1600" dirty="0"/>
          </a:p>
          <a:p>
            <a:pPr>
              <a:buClr>
                <a:srgbClr val="C00000"/>
              </a:buClr>
            </a:pPr>
            <a:r>
              <a:rPr lang="de-DE" sz="1600" dirty="0"/>
              <a:t>Das interne Curriculum muss daher immer wieder abgestimmt werden auf alle </a:t>
            </a:r>
            <a:r>
              <a:rPr lang="de-DE" sz="1600" dirty="0" smtClean="0"/>
              <a:t>Settings </a:t>
            </a:r>
            <a:r>
              <a:rPr lang="de-DE" sz="1600" dirty="0"/>
              <a:t>in der </a:t>
            </a:r>
            <a:r>
              <a:rPr lang="de-DE" sz="1600" dirty="0" err="1"/>
              <a:t>Generalistik</a:t>
            </a:r>
            <a:r>
              <a:rPr lang="de-DE" sz="1600" dirty="0"/>
              <a:t>. </a:t>
            </a:r>
            <a:endParaRPr lang="de-DE" sz="1600" dirty="0" smtClean="0"/>
          </a:p>
          <a:p>
            <a:pPr>
              <a:buClr>
                <a:srgbClr val="C00000"/>
              </a:buClr>
            </a:pPr>
            <a:endParaRPr lang="de-DE" sz="1600" dirty="0"/>
          </a:p>
          <a:p>
            <a:pPr>
              <a:buClr>
                <a:srgbClr val="C00000"/>
              </a:buClr>
            </a:pPr>
            <a:r>
              <a:rPr lang="de-DE" sz="1600" dirty="0"/>
              <a:t>Dies führt bei einer </a:t>
            </a:r>
            <a:r>
              <a:rPr lang="de-DE" sz="1600" b="1" dirty="0">
                <a:solidFill>
                  <a:srgbClr val="FF0000"/>
                </a:solidFill>
              </a:rPr>
              <a:t>gleichbleibenden Stundenanzahl </a:t>
            </a:r>
            <a:r>
              <a:rPr lang="de-DE" sz="1600" dirty="0"/>
              <a:t>zu einer </a:t>
            </a:r>
            <a:r>
              <a:rPr lang="de-DE" sz="1600" b="1" dirty="0">
                <a:solidFill>
                  <a:srgbClr val="FF0000"/>
                </a:solidFill>
              </a:rPr>
              <a:t>Verdichtung</a:t>
            </a:r>
            <a:r>
              <a:rPr lang="de-DE" sz="1600" dirty="0"/>
              <a:t> der einzelnen Themen im Unterricht bzw. innerhalb einer Lernsituation.</a:t>
            </a:r>
          </a:p>
          <a:p>
            <a:endParaRPr lang="de-DE" sz="1600" dirty="0" smtClean="0"/>
          </a:p>
          <a:p>
            <a:endParaRPr lang="de-AT" sz="1600" dirty="0" smtClean="0"/>
          </a:p>
          <a:p>
            <a:r>
              <a:rPr lang="de-AT" sz="1600" b="1" dirty="0" smtClean="0">
                <a:solidFill>
                  <a:srgbClr val="FF0000"/>
                </a:solidFill>
              </a:rPr>
              <a:t>Die Aufgabe bleibt: </a:t>
            </a:r>
            <a:endParaRPr lang="de-DE" sz="1600" b="1" dirty="0">
              <a:solidFill>
                <a:srgbClr val="FF0000"/>
              </a:solidFill>
            </a:endParaRPr>
          </a:p>
          <a:p>
            <a:r>
              <a:rPr lang="de-DE" sz="1600" b="1" dirty="0" smtClean="0">
                <a:solidFill>
                  <a:srgbClr val="FF0000"/>
                </a:solidFill>
              </a:rPr>
              <a:t>Pflegetheoretische Erkenntnisse </a:t>
            </a:r>
            <a:r>
              <a:rPr lang="de-DE" sz="1600" b="1" dirty="0">
                <a:solidFill>
                  <a:srgbClr val="FF0000"/>
                </a:solidFill>
              </a:rPr>
              <a:t>aus dem Strukturmodell </a:t>
            </a:r>
            <a:r>
              <a:rPr lang="de-DE" sz="1600" dirty="0" smtClean="0"/>
              <a:t>– insbesondere in Bezug auf die Vorbehaltsaufgaben - sind weiterhin </a:t>
            </a:r>
            <a:r>
              <a:rPr lang="de-DE" sz="1600" b="1" dirty="0" smtClean="0">
                <a:solidFill>
                  <a:srgbClr val="FF0000"/>
                </a:solidFill>
              </a:rPr>
              <a:t>auf </a:t>
            </a:r>
            <a:r>
              <a:rPr lang="de-DE" sz="1600" b="1" dirty="0">
                <a:solidFill>
                  <a:srgbClr val="FF0000"/>
                </a:solidFill>
              </a:rPr>
              <a:t>die Akutpflege zu transferieren </a:t>
            </a:r>
            <a:r>
              <a:rPr lang="de-DE" sz="1600" dirty="0"/>
              <a:t>und in einem spezifischen Dokumentationssystem zu adaptieren.</a:t>
            </a:r>
          </a:p>
          <a:p>
            <a:endParaRPr lang="de-DE" sz="2000" dirty="0"/>
          </a:p>
        </p:txBody>
      </p:sp>
    </p:spTree>
    <p:extLst>
      <p:ext uri="{BB962C8B-B14F-4D97-AF65-F5344CB8AC3E}">
        <p14:creationId xmlns:p14="http://schemas.microsoft.com/office/powerpoint/2010/main" val="341108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1014005"/>
            <a:ext cx="6140932" cy="230832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altLang="de-DE" sz="2400" cap="all" baseline="0" dirty="0">
                <a:solidFill>
                  <a:srgbClr val="C00000"/>
                </a:solidFill>
              </a:rPr>
              <a:t>Vielen Dank für die Aufmerksamkeit</a:t>
            </a:r>
          </a:p>
          <a:p>
            <a:pPr marL="0" marR="0" indent="0" algn="ctr" defTabSz="914400" rtl="0" eaLnBrk="1" fontAlgn="auto" latinLnBrk="0" hangingPunct="1">
              <a:lnSpc>
                <a:spcPct val="100000"/>
              </a:lnSpc>
              <a:spcBef>
                <a:spcPts val="0"/>
              </a:spcBef>
              <a:spcAft>
                <a:spcPts val="0"/>
              </a:spcAft>
              <a:buClrTx/>
              <a:buSzTx/>
              <a:buFontTx/>
              <a:buNone/>
              <a:tabLst/>
              <a:defRPr/>
            </a:pPr>
            <a:endParaRPr lang="de-DE" altLang="de-DE" sz="2400" cap="all" dirty="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de-DE" altLang="de-DE" sz="2400" cap="all" baseline="0" dirty="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de-DE" altLang="de-DE" sz="2400" cap="all" dirty="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de-DE" altLang="de-DE" sz="2000" cap="all" baseline="0" dirty="0"/>
              <a:t>Haben Sie noch Fragen?</a:t>
            </a:r>
          </a:p>
          <a:p>
            <a:pPr algn="ctr">
              <a:defRPr/>
            </a:pPr>
            <a:endParaRPr lang="de-DE" altLang="de-DE" sz="2400" dirty="0">
              <a:solidFill>
                <a:srgbClr val="C00000"/>
              </a:solidFill>
            </a:endParaRPr>
          </a:p>
        </p:txBody>
      </p:sp>
      <p:pic>
        <p:nvPicPr>
          <p:cNvPr id="6" name="Picture 3" descr="C:\Users\m.roloff\AppData\Local\Microsoft\Windows\Temporary Internet Files\Content.IE5\3XL5JB9F\question-mark-1019820_960_720[1].jpg">
            <a:extLst>
              <a:ext uri="{FF2B5EF4-FFF2-40B4-BE49-F238E27FC236}">
                <a16:creationId xmlns:a16="http://schemas.microsoft.com/office/drawing/2014/main" id="{3FE4D7D4-C3E8-4EB9-BA21-25E324D8752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69" t="5512" r="27613" b="10719"/>
          <a:stretch/>
        </p:blipFill>
        <p:spPr bwMode="auto">
          <a:xfrm>
            <a:off x="6156176" y="2564904"/>
            <a:ext cx="1584176" cy="256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37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468000" y="468000"/>
            <a:ext cx="6306476"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Aktuelle Ausgangssituation  in der </a:t>
            </a:r>
            <a:r>
              <a:rPr lang="de-DE" altLang="de-DE" sz="2000" cap="all" dirty="0" smtClean="0">
                <a:solidFill>
                  <a:srgbClr val="C00000"/>
                </a:solidFill>
              </a:rPr>
              <a:t>Pflege</a:t>
            </a:r>
            <a:endParaRPr lang="de-DE" altLang="de-DE" sz="2000" cap="all" dirty="0">
              <a:solidFill>
                <a:srgbClr val="C00000"/>
              </a:solidFill>
            </a:endParaRPr>
          </a:p>
        </p:txBody>
      </p:sp>
      <p:sp>
        <p:nvSpPr>
          <p:cNvPr id="4" name="Textfeld 3"/>
          <p:cNvSpPr txBox="1"/>
          <p:nvPr/>
        </p:nvSpPr>
        <p:spPr>
          <a:xfrm>
            <a:off x="3851920" y="1556792"/>
            <a:ext cx="4608512" cy="3908762"/>
          </a:xfrm>
          <a:prstGeom prst="rect">
            <a:avLst/>
          </a:prstGeom>
          <a:noFill/>
        </p:spPr>
        <p:txBody>
          <a:bodyPr wrap="square" rtlCol="0">
            <a:spAutoFit/>
          </a:bodyPr>
          <a:lstStyle/>
          <a:p>
            <a:pPr algn="ctr"/>
            <a:r>
              <a:rPr lang="de-DE" sz="2000" dirty="0"/>
              <a:t>Einstieg in die generalistische Pflegeausbildung 2020!</a:t>
            </a:r>
          </a:p>
          <a:p>
            <a:endParaRPr lang="de-DE" sz="1600" dirty="0"/>
          </a:p>
          <a:p>
            <a:endParaRPr lang="de-DE" sz="1600" dirty="0"/>
          </a:p>
          <a:p>
            <a:pPr algn="ctr"/>
            <a:r>
              <a:rPr lang="de-DE" sz="1600" dirty="0" smtClean="0"/>
              <a:t>Aufnahme des </a:t>
            </a:r>
            <a:r>
              <a:rPr lang="de-DE" sz="1600" dirty="0"/>
              <a:t>Strukturmodells (EinSTEP) </a:t>
            </a:r>
            <a:endParaRPr lang="de-DE" sz="1600" dirty="0" smtClean="0"/>
          </a:p>
          <a:p>
            <a:pPr algn="ctr"/>
            <a:r>
              <a:rPr lang="de-DE" sz="1600" dirty="0" smtClean="0"/>
              <a:t>im </a:t>
            </a:r>
            <a:r>
              <a:rPr lang="de-DE" sz="1600" dirty="0"/>
              <a:t>Kontext der </a:t>
            </a:r>
            <a:r>
              <a:rPr lang="de-DE" sz="1600" b="1" dirty="0"/>
              <a:t>vorbehaltenen Tätigkeiten </a:t>
            </a:r>
            <a:r>
              <a:rPr lang="de-DE" sz="1600" dirty="0"/>
              <a:t>zur Steuerung des Pflegeprozesses</a:t>
            </a:r>
            <a:r>
              <a:rPr lang="de-DE" sz="1600" dirty="0">
                <a:solidFill>
                  <a:srgbClr val="7030A0"/>
                </a:solidFill>
              </a:rPr>
              <a:t> </a:t>
            </a:r>
            <a:r>
              <a:rPr lang="de-DE" sz="1600" dirty="0" smtClean="0"/>
              <a:t>in </a:t>
            </a:r>
            <a:r>
              <a:rPr lang="de-DE" sz="1600" dirty="0"/>
              <a:t>den schulinternen Lehrplan </a:t>
            </a:r>
            <a:r>
              <a:rPr lang="de-DE" sz="1600" dirty="0" smtClean="0"/>
              <a:t>auf </a:t>
            </a:r>
            <a:r>
              <a:rPr lang="de-DE" sz="1600" dirty="0"/>
              <a:t>der </a:t>
            </a:r>
            <a:r>
              <a:rPr lang="de-DE" sz="1600" dirty="0" smtClean="0"/>
              <a:t>Grundlage </a:t>
            </a:r>
            <a:r>
              <a:rPr lang="de-DE" sz="1600" dirty="0"/>
              <a:t>des nationalen Rahmenlehrplans!</a:t>
            </a:r>
          </a:p>
          <a:p>
            <a:endParaRPr lang="de-DE" sz="1600" dirty="0"/>
          </a:p>
          <a:p>
            <a:r>
              <a:rPr lang="de-AT" sz="1600" dirty="0" smtClean="0">
                <a:solidFill>
                  <a:srgbClr val="C00000"/>
                </a:solidFill>
              </a:rPr>
              <a:t>Besondere Bedeutung des Strukturmodells bezüglich der Auswirkungen der Corona-Pandemie</a:t>
            </a:r>
          </a:p>
          <a:p>
            <a:r>
              <a:rPr lang="de-AT" sz="1600" dirty="0" smtClean="0">
                <a:solidFill>
                  <a:srgbClr val="C00000"/>
                </a:solidFill>
                <a:sym typeface="Wingdings" panose="05000000000000000000" pitchFamily="2" charset="2"/>
              </a:rPr>
              <a:t> Hier bekommt die REDUKTION unnötigen Bürokratieaufwands zum Tragen und zeigt umso mehr die Effizienz des Strukturmodells</a:t>
            </a:r>
            <a:endParaRPr lang="de-DE" sz="1600" dirty="0">
              <a:solidFill>
                <a:srgbClr val="C00000"/>
              </a:solidFill>
            </a:endParaRPr>
          </a:p>
        </p:txBody>
      </p:sp>
      <p:pic>
        <p:nvPicPr>
          <p:cNvPr id="2" name="Grafik 1">
            <a:extLst>
              <a:ext uri="{FF2B5EF4-FFF2-40B4-BE49-F238E27FC236}">
                <a16:creationId xmlns:a16="http://schemas.microsoft.com/office/drawing/2014/main" id="{124659A4-1187-4888-BB4E-349190A4B2F3}"/>
              </a:ext>
            </a:extLst>
          </p:cNvPr>
          <p:cNvPicPr>
            <a:picLocks noChangeAspect="1"/>
          </p:cNvPicPr>
          <p:nvPr/>
        </p:nvPicPr>
        <p:blipFill>
          <a:blip r:embed="rId3"/>
          <a:stretch>
            <a:fillRect/>
          </a:stretch>
        </p:blipFill>
        <p:spPr>
          <a:xfrm>
            <a:off x="611560" y="1196752"/>
            <a:ext cx="2731312" cy="4286059"/>
          </a:xfrm>
          <a:prstGeom prst="rect">
            <a:avLst/>
          </a:prstGeom>
          <a:ln>
            <a:solidFill>
              <a:schemeClr val="accent1"/>
            </a:solidFill>
          </a:ln>
        </p:spPr>
      </p:pic>
      <p:sp>
        <p:nvSpPr>
          <p:cNvPr id="5" name="Textfeld 4">
            <a:extLst>
              <a:ext uri="{FF2B5EF4-FFF2-40B4-BE49-F238E27FC236}">
                <a16:creationId xmlns:a16="http://schemas.microsoft.com/office/drawing/2014/main" id="{BE3E90AD-9259-45DC-AB87-2B9F24FE4E24}"/>
              </a:ext>
            </a:extLst>
          </p:cNvPr>
          <p:cNvSpPr txBox="1"/>
          <p:nvPr/>
        </p:nvSpPr>
        <p:spPr>
          <a:xfrm>
            <a:off x="611560" y="5589240"/>
            <a:ext cx="2731312" cy="338554"/>
          </a:xfrm>
          <a:prstGeom prst="rect">
            <a:avLst/>
          </a:prstGeom>
          <a:noFill/>
        </p:spPr>
        <p:txBody>
          <a:bodyPr wrap="square" rtlCol="0">
            <a:spAutoFit/>
          </a:bodyPr>
          <a:lstStyle/>
          <a:p>
            <a:r>
              <a:rPr lang="de-DE" sz="800" dirty="0"/>
              <a:t>Quelle: https://www.bibb.de/de/86562.php, Abruf:01.08.2019</a:t>
            </a:r>
          </a:p>
        </p:txBody>
      </p:sp>
    </p:spTree>
    <p:extLst>
      <p:ext uri="{BB962C8B-B14F-4D97-AF65-F5344CB8AC3E}">
        <p14:creationId xmlns:p14="http://schemas.microsoft.com/office/powerpoint/2010/main" val="3058354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323528" y="188640"/>
            <a:ext cx="6480264"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Strukturmodell – Integration in </a:t>
            </a:r>
            <a:r>
              <a:rPr lang="de-DE" altLang="de-DE" sz="2000" cap="all" dirty="0" smtClean="0">
                <a:solidFill>
                  <a:srgbClr val="C00000"/>
                </a:solidFill>
              </a:rPr>
              <a:t>das </a:t>
            </a:r>
            <a:br>
              <a:rPr lang="de-DE" altLang="de-DE" sz="2000" cap="all" dirty="0" smtClean="0">
                <a:solidFill>
                  <a:srgbClr val="C00000"/>
                </a:solidFill>
              </a:rPr>
            </a:br>
            <a:r>
              <a:rPr lang="de-DE" altLang="de-DE" sz="2000" cap="all" dirty="0" smtClean="0">
                <a:solidFill>
                  <a:schemeClr val="bg1">
                    <a:lumMod val="50000"/>
                  </a:schemeClr>
                </a:solidFill>
              </a:rPr>
              <a:t>schulinterne Curriculum HWA </a:t>
            </a:r>
            <a:r>
              <a:rPr lang="de-DE" altLang="de-DE" sz="2000" b="1" cap="all" dirty="0" err="1" smtClean="0">
                <a:solidFill>
                  <a:srgbClr val="C00000"/>
                </a:solidFill>
              </a:rPr>
              <a:t>pflegeausbildung</a:t>
            </a:r>
            <a:endParaRPr lang="de-DE" altLang="de-DE" sz="2000" b="1" cap="all" dirty="0">
              <a:solidFill>
                <a:srgbClr val="C00000"/>
              </a:solidFill>
            </a:endParaRPr>
          </a:p>
        </p:txBody>
      </p:sp>
      <p:graphicFrame>
        <p:nvGraphicFramePr>
          <p:cNvPr id="4" name="Tabelle 3">
            <a:extLst>
              <a:ext uri="{FF2B5EF4-FFF2-40B4-BE49-F238E27FC236}">
                <a16:creationId xmlns:a16="http://schemas.microsoft.com/office/drawing/2014/main" id="{A48078E2-3C6F-4F0C-9E17-9D9C179DA901}"/>
              </a:ext>
            </a:extLst>
          </p:cNvPr>
          <p:cNvGraphicFramePr>
            <a:graphicFrameLocks noGrp="1"/>
          </p:cNvGraphicFramePr>
          <p:nvPr>
            <p:extLst>
              <p:ext uri="{D42A27DB-BD31-4B8C-83A1-F6EECF244321}">
                <p14:modId xmlns:p14="http://schemas.microsoft.com/office/powerpoint/2010/main" val="3834424594"/>
              </p:ext>
            </p:extLst>
          </p:nvPr>
        </p:nvGraphicFramePr>
        <p:xfrm>
          <a:off x="137089" y="1484784"/>
          <a:ext cx="8856986" cy="44196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824109476"/>
                    </a:ext>
                  </a:extLst>
                </a:gridCol>
                <a:gridCol w="1584176">
                  <a:extLst>
                    <a:ext uri="{9D8B030D-6E8A-4147-A177-3AD203B41FA5}">
                      <a16:colId xmlns:a16="http://schemas.microsoft.com/office/drawing/2014/main" val="2802860127"/>
                    </a:ext>
                  </a:extLst>
                </a:gridCol>
                <a:gridCol w="3816424">
                  <a:extLst>
                    <a:ext uri="{9D8B030D-6E8A-4147-A177-3AD203B41FA5}">
                      <a16:colId xmlns:a16="http://schemas.microsoft.com/office/drawing/2014/main" val="2655512206"/>
                    </a:ext>
                  </a:extLst>
                </a:gridCol>
                <a:gridCol w="720080">
                  <a:extLst>
                    <a:ext uri="{9D8B030D-6E8A-4147-A177-3AD203B41FA5}">
                      <a16:colId xmlns:a16="http://schemas.microsoft.com/office/drawing/2014/main" val="3726114543"/>
                    </a:ext>
                  </a:extLst>
                </a:gridCol>
                <a:gridCol w="504056">
                  <a:extLst>
                    <a:ext uri="{9D8B030D-6E8A-4147-A177-3AD203B41FA5}">
                      <a16:colId xmlns:a16="http://schemas.microsoft.com/office/drawing/2014/main" val="1079014701"/>
                    </a:ext>
                  </a:extLst>
                </a:gridCol>
                <a:gridCol w="504056">
                  <a:extLst>
                    <a:ext uri="{9D8B030D-6E8A-4147-A177-3AD203B41FA5}">
                      <a16:colId xmlns:a16="http://schemas.microsoft.com/office/drawing/2014/main" val="4227071057"/>
                    </a:ext>
                  </a:extLst>
                </a:gridCol>
                <a:gridCol w="504058">
                  <a:extLst>
                    <a:ext uri="{9D8B030D-6E8A-4147-A177-3AD203B41FA5}">
                      <a16:colId xmlns:a16="http://schemas.microsoft.com/office/drawing/2014/main" val="4156911116"/>
                    </a:ext>
                  </a:extLst>
                </a:gridCol>
              </a:tblGrid>
              <a:tr h="298348">
                <a:tc>
                  <a:txBody>
                    <a:bodyPr/>
                    <a:lstStyle/>
                    <a:p>
                      <a:r>
                        <a:rPr lang="de-DE" sz="1200" dirty="0">
                          <a:solidFill>
                            <a:schemeClr val="bg1"/>
                          </a:solidFill>
                        </a:rPr>
                        <a:t>Thema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gridSpan="2">
                  <a:txBody>
                    <a:bodyPr/>
                    <a:lstStyle/>
                    <a:p>
                      <a:endParaRPr lang="de-DE" sz="1400"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hMerge="1">
                  <a:txBody>
                    <a:bodyPr/>
                    <a:lstStyle/>
                    <a:p>
                      <a:endParaRPr lang="de-DE" sz="1400" dirty="0"/>
                    </a:p>
                  </a:txBody>
                  <a:tcPr>
                    <a:solidFill>
                      <a:srgbClr val="C00000"/>
                    </a:solidFill>
                  </a:tcPr>
                </a:tc>
                <a:tc>
                  <a:txBody>
                    <a:bodyPr/>
                    <a:lstStyle/>
                    <a:p>
                      <a:pPr algn="ctr"/>
                      <a:r>
                        <a:rPr lang="de-DE" sz="1200" dirty="0" smtClean="0">
                          <a:solidFill>
                            <a:schemeClr val="bg1"/>
                          </a:solidFill>
                        </a:rPr>
                        <a:t>Fach*</a:t>
                      </a:r>
                      <a:endParaRPr lang="de-DE" sz="1200"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de-DE" sz="1200" dirty="0">
                          <a:solidFill>
                            <a:schemeClr val="bg1"/>
                          </a:solidFill>
                        </a:rPr>
                        <a:t>1. AJ</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de-DE" sz="1200" dirty="0">
                          <a:solidFill>
                            <a:schemeClr val="bg1"/>
                          </a:solidFill>
                        </a:rPr>
                        <a:t>2. AJ</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de-DE" sz="1200" dirty="0">
                          <a:solidFill>
                            <a:schemeClr val="bg1"/>
                          </a:solidFill>
                        </a:rPr>
                        <a:t>3. AJ</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823999650"/>
                  </a:ext>
                </a:extLst>
              </a:tr>
              <a:tr h="370327">
                <a:tc>
                  <a:txBody>
                    <a:bodyPr/>
                    <a:lstStyle/>
                    <a:p>
                      <a:r>
                        <a:rPr lang="de-DE" sz="1200" b="1" dirty="0"/>
                        <a:t>Historie</a:t>
                      </a:r>
                    </a:p>
                    <a:p>
                      <a:r>
                        <a:rPr lang="de-DE" sz="1200" b="1" dirty="0"/>
                        <a:t>Strukturmodell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marL="177800" indent="-177800">
                        <a:buFont typeface="Arial" pitchFamily="34" charset="0"/>
                        <a:buChar char="•"/>
                        <a:tabLst>
                          <a:tab pos="177800" algn="l"/>
                        </a:tabLst>
                      </a:pPr>
                      <a:r>
                        <a:rPr lang="de-DE" sz="1200" kern="1200" dirty="0">
                          <a:solidFill>
                            <a:schemeClr val="dk1"/>
                          </a:solidFill>
                          <a:effectLst/>
                          <a:latin typeface="+mn-lt"/>
                          <a:ea typeface="+mn-ea"/>
                          <a:cs typeface="+mn-cs"/>
                        </a:rPr>
                        <a:t>Hintergründe und Entstehung zum Bundesprojekt „Strukturmodell zur Entbürokratisierung der Pflegedokumentation“</a:t>
                      </a:r>
                    </a:p>
                    <a:p>
                      <a:pPr marL="177800" lvl="0" indent="-177800">
                        <a:buFont typeface="Arial" pitchFamily="34" charset="0"/>
                        <a:buChar char="•"/>
                      </a:pPr>
                      <a:r>
                        <a:rPr lang="de-DE" sz="1200" kern="1200" dirty="0">
                          <a:solidFill>
                            <a:schemeClr val="dk1"/>
                          </a:solidFill>
                          <a:effectLst/>
                          <a:latin typeface="+mn-lt"/>
                          <a:ea typeface="+mn-ea"/>
                          <a:cs typeface="+mn-cs"/>
                        </a:rPr>
                        <a:t>Ziele des Strukturmodells</a:t>
                      </a:r>
                    </a:p>
                    <a:p>
                      <a:pPr marL="177800" indent="-177800">
                        <a:buFont typeface="Arial" pitchFamily="34" charset="0"/>
                        <a:buChar char="•"/>
                      </a:pPr>
                      <a:r>
                        <a:rPr lang="de-DE" sz="1200" b="0" kern="1200" dirty="0">
                          <a:solidFill>
                            <a:schemeClr val="dk1"/>
                          </a:solidFill>
                          <a:effectLst/>
                          <a:latin typeface="+mn-lt"/>
                          <a:ea typeface="+mn-ea"/>
                          <a:cs typeface="+mn-cs"/>
                        </a:rPr>
                        <a:t>Perspektivenwechsel durch das Strukturmodell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de-DE" sz="1400" dirty="0"/>
                    </a:p>
                  </a:txBody>
                  <a:tcPr>
                    <a:solidFill>
                      <a:srgbClr val="C00000">
                        <a:alpha val="9000"/>
                      </a:srgbClr>
                    </a:solidFill>
                  </a:tcPr>
                </a:tc>
                <a:tc>
                  <a:txBody>
                    <a:bodyPr/>
                    <a:lstStyle/>
                    <a:p>
                      <a:pPr algn="ctr"/>
                      <a:r>
                        <a:rPr lang="de-DE" sz="1200" dirty="0"/>
                        <a:t>GdP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de-DE" sz="1200"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272987379"/>
                  </a:ext>
                </a:extLst>
              </a:tr>
              <a:tr h="370327">
                <a:tc rowSpan="4">
                  <a:txBody>
                    <a:bodyPr/>
                    <a:lstStyle/>
                    <a:p>
                      <a:pPr algn="l"/>
                      <a:r>
                        <a:rPr lang="de-DE" sz="1200" b="1" dirty="0"/>
                        <a:t>Elemente des Strukturmodells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de-DE" sz="1200" dirty="0"/>
                        <a:t>Element 1</a:t>
                      </a:r>
                    </a:p>
                    <a:p>
                      <a:r>
                        <a:rPr lang="de-DE" sz="1200" b="1" dirty="0"/>
                        <a:t>SIS®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de-DE" sz="1200" kern="1200" dirty="0">
                          <a:solidFill>
                            <a:schemeClr val="dk1"/>
                          </a:solidFill>
                          <a:effectLst/>
                          <a:latin typeface="+mn-lt"/>
                          <a:ea typeface="+mn-ea"/>
                          <a:cs typeface="+mn-cs"/>
                        </a:rPr>
                        <a:t>Narratives Interview; Pflegediagnostik in der SIS®;</a:t>
                      </a:r>
                      <a:r>
                        <a:rPr lang="de-DE" sz="1200" kern="1200" baseline="0" dirty="0">
                          <a:solidFill>
                            <a:schemeClr val="dk1"/>
                          </a:solidFill>
                          <a:effectLst/>
                          <a:latin typeface="+mn-lt"/>
                          <a:ea typeface="+mn-ea"/>
                          <a:cs typeface="+mn-cs"/>
                        </a:rPr>
                        <a:t> Risikomanagement – </a:t>
                      </a:r>
                      <a:r>
                        <a:rPr lang="de-DE" sz="1200" kern="1200" dirty="0">
                          <a:solidFill>
                            <a:schemeClr val="dk1"/>
                          </a:solidFill>
                          <a:effectLst/>
                          <a:latin typeface="+mn-lt"/>
                          <a:ea typeface="+mn-ea"/>
                          <a:cs typeface="+mn-cs"/>
                        </a:rPr>
                        <a:t>Risikomatrix; Assessment-instrumente im Kontext Risikomatrix</a:t>
                      </a:r>
                      <a:endParaRPr lang="de-DE"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dirty="0"/>
                        <a:t>DK; GdP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de-DE" sz="1200"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9303762"/>
                  </a:ext>
                </a:extLst>
              </a:tr>
              <a:tr h="370327">
                <a:tc vMerge="1">
                  <a:txBody>
                    <a:bodyPr/>
                    <a:lstStyle/>
                    <a:p>
                      <a:endParaRPr lang="de-DE" sz="1400" dirty="0"/>
                    </a:p>
                  </a:txBody>
                  <a:tcPr>
                    <a:solidFill>
                      <a:srgbClr val="C00000">
                        <a:alpha val="9000"/>
                      </a:srgbClr>
                    </a:solidFill>
                  </a:tcPr>
                </a:tc>
                <a:tc>
                  <a:txBody>
                    <a:bodyPr/>
                    <a:lstStyle/>
                    <a:p>
                      <a:r>
                        <a:rPr lang="de-DE" sz="1200" dirty="0"/>
                        <a:t>Element 2</a:t>
                      </a:r>
                    </a:p>
                    <a:p>
                      <a:r>
                        <a:rPr lang="de-DE" sz="1200" b="1" dirty="0"/>
                        <a:t>Maßnahmenplanung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de-DE" sz="1200" kern="1200" dirty="0">
                          <a:solidFill>
                            <a:schemeClr val="dk1"/>
                          </a:solidFill>
                          <a:effectLst/>
                          <a:latin typeface="+mn-lt"/>
                          <a:ea typeface="+mn-ea"/>
                          <a:cs typeface="+mn-cs"/>
                        </a:rPr>
                        <a:t>Maßnahmen- bzw. Angebotsplanung (tagesstrukturierte Form); Kasseler Erklärungen</a:t>
                      </a:r>
                      <a:endParaRPr lang="de-DE"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dirty="0"/>
                        <a:t>DK; GdP; RV</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19286985"/>
                  </a:ext>
                </a:extLst>
              </a:tr>
              <a:tr h="370327">
                <a:tc vMerge="1">
                  <a:txBody>
                    <a:bodyPr/>
                    <a:lstStyle/>
                    <a:p>
                      <a:endParaRPr lang="de-DE" sz="1400" dirty="0"/>
                    </a:p>
                  </a:txBody>
                  <a:tcPr>
                    <a:solidFill>
                      <a:srgbClr val="C00000">
                        <a:alpha val="9000"/>
                      </a:srgbClr>
                    </a:solidFill>
                  </a:tcPr>
                </a:tc>
                <a:tc>
                  <a:txBody>
                    <a:bodyPr/>
                    <a:lstStyle/>
                    <a:p>
                      <a:r>
                        <a:rPr lang="de-DE" sz="1200" dirty="0"/>
                        <a:t>Element 3</a:t>
                      </a:r>
                    </a:p>
                    <a:p>
                      <a:r>
                        <a:rPr lang="de-DE" sz="1200" b="1" dirty="0"/>
                        <a:t>Berichteblatt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de-DE" sz="1200" dirty="0"/>
                        <a:t>Dokumentationsarbeit; Schreiben in Berichtsform; Abweichungen/Veränderungen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dirty="0"/>
                        <a:t>DK; GdP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571422536"/>
                  </a:ext>
                </a:extLst>
              </a:tr>
              <a:tr h="370327">
                <a:tc vMerge="1">
                  <a:txBody>
                    <a:bodyPr/>
                    <a:lstStyle/>
                    <a:p>
                      <a:endParaRPr lang="de-DE" sz="1400" dirty="0"/>
                    </a:p>
                  </a:txBody>
                  <a:tcPr>
                    <a:solidFill>
                      <a:srgbClr val="C00000">
                        <a:alpha val="9000"/>
                      </a:srgbClr>
                    </a:solidFill>
                  </a:tcPr>
                </a:tc>
                <a:tc>
                  <a:txBody>
                    <a:bodyPr/>
                    <a:lstStyle/>
                    <a:p>
                      <a:r>
                        <a:rPr lang="de-DE" sz="1200" dirty="0"/>
                        <a:t>Element 4</a:t>
                      </a:r>
                    </a:p>
                    <a:p>
                      <a:r>
                        <a:rPr lang="de-DE" sz="1200" b="1" dirty="0"/>
                        <a:t>Evaluation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de-DE" sz="1200" dirty="0"/>
                        <a:t>Pflegevisite; Fallbesprechung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dirty="0"/>
                        <a:t>GdP; RV</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de-DE" sz="1200"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36042405"/>
                  </a:ext>
                </a:extLst>
              </a:tr>
              <a:tr h="370327">
                <a:tc>
                  <a:txBody>
                    <a:bodyPr/>
                    <a:lstStyle/>
                    <a:p>
                      <a:r>
                        <a:rPr lang="de-DE" sz="1200" b="1" dirty="0"/>
                        <a:t>Ableitungen aus der Theorie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marL="171450" lvl="0" indent="-171450">
                        <a:buFont typeface="Arial" panose="020B0604020202020204" pitchFamily="34" charset="0"/>
                        <a:buChar char="•"/>
                      </a:pPr>
                      <a:r>
                        <a:rPr lang="de-DE" sz="1200" b="0" kern="1200" dirty="0">
                          <a:solidFill>
                            <a:schemeClr val="dk1"/>
                          </a:solidFill>
                          <a:effectLst/>
                          <a:latin typeface="+mn-lt"/>
                          <a:ea typeface="+mn-ea"/>
                          <a:cs typeface="+mn-cs"/>
                        </a:rPr>
                        <a:t>Person-zentrierter Ansatz</a:t>
                      </a:r>
                    </a:p>
                    <a:p>
                      <a:pPr marL="171450" lvl="0" indent="-171450">
                        <a:buFont typeface="Arial" panose="020B0604020202020204" pitchFamily="34" charset="0"/>
                        <a:buChar char="•"/>
                      </a:pPr>
                      <a:r>
                        <a:rPr lang="de-DE" sz="1200" b="0" kern="1200" dirty="0">
                          <a:solidFill>
                            <a:schemeClr val="dk1"/>
                          </a:solidFill>
                          <a:effectLst/>
                          <a:latin typeface="+mn-lt"/>
                          <a:ea typeface="+mn-ea"/>
                          <a:cs typeface="+mn-cs"/>
                        </a:rPr>
                        <a:t>Trajekt-Modell (Bewältigungsarbeit Themenfeld 3 SIS®) nach Corbin/Strauss</a:t>
                      </a:r>
                    </a:p>
                    <a:p>
                      <a:pPr marL="171450" lvl="0" indent="-171450">
                        <a:buFont typeface="Arial" panose="020B0604020202020204" pitchFamily="34" charset="0"/>
                        <a:buChar char="•"/>
                      </a:pPr>
                      <a:r>
                        <a:rPr lang="de-DE" sz="1200" b="0" kern="1200" dirty="0">
                          <a:solidFill>
                            <a:schemeClr val="dk1"/>
                          </a:solidFill>
                          <a:effectLst/>
                          <a:latin typeface="+mn-lt"/>
                          <a:ea typeface="+mn-ea"/>
                          <a:cs typeface="+mn-cs"/>
                        </a:rPr>
                        <a:t>Pflegegradmanagement</a:t>
                      </a:r>
                    </a:p>
                    <a:p>
                      <a:pPr marL="171450" lvl="0" indent="-171450">
                        <a:buFont typeface="Arial" panose="020B0604020202020204" pitchFamily="34" charset="0"/>
                        <a:buChar char="•"/>
                      </a:pPr>
                      <a:r>
                        <a:rPr lang="de-DE" sz="1200" b="0" kern="1200" dirty="0">
                          <a:solidFill>
                            <a:schemeClr val="dk1"/>
                          </a:solidFill>
                          <a:effectLst/>
                          <a:latin typeface="+mn-lt"/>
                          <a:ea typeface="+mn-ea"/>
                          <a:cs typeface="+mn-cs"/>
                        </a:rPr>
                        <a:t>Kategoriensystem der SIS® (NBA – Neues Begutachtungs-Assessment)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de-DE" sz="1400" dirty="0"/>
                    </a:p>
                  </a:txBody>
                  <a:tcPr>
                    <a:solidFill>
                      <a:srgbClr val="C00000">
                        <a:alpha val="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GdP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de-DE" sz="1200"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45226983"/>
                  </a:ext>
                </a:extLst>
              </a:tr>
              <a:tr h="370327">
                <a:tc>
                  <a:txBody>
                    <a:bodyPr/>
                    <a:lstStyle/>
                    <a:p>
                      <a:r>
                        <a:rPr lang="de-DE" sz="1200" b="1" dirty="0"/>
                        <a:t>Kommunikation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dk1"/>
                          </a:solidFill>
                          <a:effectLst/>
                          <a:latin typeface="+mn-lt"/>
                          <a:ea typeface="+mn-ea"/>
                          <a:cs typeface="+mn-cs"/>
                        </a:rPr>
                        <a:t>Phasen des Interviews; Interaktion im Gespräch; Gesprächstechniken; Dokumentation im Gespräch; Komplikationen in der Gesprächsführung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DK; GdP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de-DE" sz="1200" b="1" dirty="0"/>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de-DE" sz="1200"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944362626"/>
                  </a:ext>
                </a:extLst>
              </a:tr>
            </a:tbl>
          </a:graphicData>
        </a:graphic>
      </p:graphicFrame>
    </p:spTree>
    <p:extLst>
      <p:ext uri="{BB962C8B-B14F-4D97-AF65-F5344CB8AC3E}">
        <p14:creationId xmlns:p14="http://schemas.microsoft.com/office/powerpoint/2010/main" val="234554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261361" y="188640"/>
            <a:ext cx="6264240" cy="10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Strukturmodell – Integration in </a:t>
            </a:r>
            <a:r>
              <a:rPr lang="de-DE" sz="2000" cap="all" dirty="0">
                <a:solidFill>
                  <a:srgbClr val="C00000"/>
                </a:solidFill>
              </a:rPr>
              <a:t>das </a:t>
            </a:r>
            <a:endParaRPr lang="de-DE" sz="2000" cap="all" dirty="0" smtClean="0">
              <a:solidFill>
                <a:srgbClr val="C00000"/>
              </a:solidFill>
            </a:endParaRPr>
          </a:p>
          <a:p>
            <a:pPr algn="l"/>
            <a:r>
              <a:rPr lang="de-DE" sz="2000" cap="all" dirty="0" smtClean="0">
                <a:solidFill>
                  <a:schemeClr val="bg1">
                    <a:lumMod val="50000"/>
                  </a:schemeClr>
                </a:solidFill>
              </a:rPr>
              <a:t>schulinterne </a:t>
            </a:r>
            <a:r>
              <a:rPr lang="de-DE" sz="2000" cap="all" dirty="0">
                <a:solidFill>
                  <a:schemeClr val="bg1">
                    <a:lumMod val="50000"/>
                  </a:schemeClr>
                </a:solidFill>
              </a:rPr>
              <a:t>Curriculum </a:t>
            </a:r>
            <a:r>
              <a:rPr lang="de-DE" altLang="de-DE" sz="2000" cap="all" dirty="0">
                <a:solidFill>
                  <a:schemeClr val="bg1">
                    <a:lumMod val="50000"/>
                  </a:schemeClr>
                </a:solidFill>
              </a:rPr>
              <a:t>HWA </a:t>
            </a:r>
            <a:endParaRPr lang="de-DE" altLang="de-DE" sz="2000" cap="all" dirty="0" smtClean="0">
              <a:solidFill>
                <a:schemeClr val="bg1">
                  <a:lumMod val="50000"/>
                </a:schemeClr>
              </a:solidFill>
            </a:endParaRPr>
          </a:p>
          <a:p>
            <a:pPr algn="l"/>
            <a:r>
              <a:rPr lang="de-DE" altLang="de-DE" sz="2000" b="1" cap="all" dirty="0" err="1" smtClean="0">
                <a:solidFill>
                  <a:srgbClr val="C00000"/>
                </a:solidFill>
              </a:rPr>
              <a:t>Generalistik</a:t>
            </a:r>
            <a:endParaRPr lang="de-DE" altLang="de-DE" sz="2000" b="1" cap="all" dirty="0">
              <a:solidFill>
                <a:srgbClr val="C00000"/>
              </a:solidFill>
            </a:endParaRPr>
          </a:p>
        </p:txBody>
      </p:sp>
      <p:cxnSp>
        <p:nvCxnSpPr>
          <p:cNvPr id="5" name="Gerade Verbindung mit Pfeil 4">
            <a:extLst>
              <a:ext uri="{FF2B5EF4-FFF2-40B4-BE49-F238E27FC236}">
                <a16:creationId xmlns:a16="http://schemas.microsoft.com/office/drawing/2014/main" id="{62C1F137-0231-4DFF-A0A2-767F0F11C522}"/>
              </a:ext>
            </a:extLst>
          </p:cNvPr>
          <p:cNvCxnSpPr>
            <a:cxnSpLocks/>
          </p:cNvCxnSpPr>
          <p:nvPr/>
        </p:nvCxnSpPr>
        <p:spPr>
          <a:xfrm>
            <a:off x="261310" y="5661248"/>
            <a:ext cx="863117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 name="Rechteck 5">
            <a:extLst>
              <a:ext uri="{FF2B5EF4-FFF2-40B4-BE49-F238E27FC236}">
                <a16:creationId xmlns:a16="http://schemas.microsoft.com/office/drawing/2014/main" id="{5BEB543D-7A78-4F14-8F63-2E8813D9CDCF}"/>
              </a:ext>
            </a:extLst>
          </p:cNvPr>
          <p:cNvSpPr/>
          <p:nvPr/>
        </p:nvSpPr>
        <p:spPr>
          <a:xfrm>
            <a:off x="261310" y="1625905"/>
            <a:ext cx="3950650" cy="337684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dirty="0"/>
          </a:p>
        </p:txBody>
      </p:sp>
      <p:sp>
        <p:nvSpPr>
          <p:cNvPr id="7" name="Textfeld 6">
            <a:extLst>
              <a:ext uri="{FF2B5EF4-FFF2-40B4-BE49-F238E27FC236}">
                <a16:creationId xmlns:a16="http://schemas.microsoft.com/office/drawing/2014/main" id="{8187DCF9-D019-4B9D-9C92-F4A786875448}"/>
              </a:ext>
            </a:extLst>
          </p:cNvPr>
          <p:cNvSpPr txBox="1"/>
          <p:nvPr/>
        </p:nvSpPr>
        <p:spPr>
          <a:xfrm>
            <a:off x="278559" y="1723668"/>
            <a:ext cx="4005409" cy="3170099"/>
          </a:xfrm>
          <a:prstGeom prst="rect">
            <a:avLst/>
          </a:prstGeom>
          <a:noFill/>
        </p:spPr>
        <p:txBody>
          <a:bodyPr wrap="square" rtlCol="0">
            <a:spAutoFit/>
          </a:bodyPr>
          <a:lstStyle/>
          <a:p>
            <a:pPr marL="228600" indent="-228600">
              <a:buAutoNum type="arabicPeriod"/>
            </a:pPr>
            <a:r>
              <a:rPr lang="de-DE" sz="1200" b="1" i="1" dirty="0">
                <a:latin typeface="Arial Narrow" panose="020B0606020202030204" pitchFamily="34" charset="0"/>
              </a:rPr>
              <a:t>Ausbildungsdrittel</a:t>
            </a:r>
          </a:p>
          <a:p>
            <a:pPr marL="228600" indent="-228600">
              <a:buAutoNum type="arabicPeriod"/>
            </a:pPr>
            <a:endParaRPr lang="de-DE" sz="1200" b="1" i="1" dirty="0">
              <a:latin typeface="Arial Narrow" panose="020B0606020202030204" pitchFamily="34" charset="0"/>
            </a:endParaRPr>
          </a:p>
          <a:p>
            <a:r>
              <a:rPr lang="de-DE" sz="1200" b="1" i="1" dirty="0" smtClean="0">
                <a:latin typeface="Arial Narrow" panose="020B0606020202030204" pitchFamily="34" charset="0"/>
              </a:rPr>
              <a:t>GABG</a:t>
            </a:r>
            <a:r>
              <a:rPr lang="de-DE" sz="1200" b="1" i="1" baseline="30000" dirty="0" smtClean="0">
                <a:latin typeface="Arial Narrow" panose="020B0606020202030204" pitchFamily="34" charset="0"/>
              </a:rPr>
              <a:t>1</a:t>
            </a:r>
            <a:r>
              <a:rPr lang="de-DE" sz="1200" b="1" i="1" dirty="0" smtClean="0">
                <a:latin typeface="Arial Narrow" panose="020B0606020202030204" pitchFamily="34" charset="0"/>
              </a:rPr>
              <a:t>_CE01_LE2_Pflegeprozess: 28 </a:t>
            </a:r>
            <a:r>
              <a:rPr lang="de-DE" sz="1200" b="1" i="1" dirty="0" err="1" smtClean="0">
                <a:latin typeface="Arial Narrow" panose="020B0606020202030204" pitchFamily="34" charset="0"/>
              </a:rPr>
              <a:t>UE´s</a:t>
            </a:r>
            <a:endParaRPr lang="de-DE" sz="1200" b="1" i="1" dirty="0">
              <a:latin typeface="Arial Narrow" panose="020B0606020202030204" pitchFamily="34" charset="0"/>
            </a:endParaRPr>
          </a:p>
          <a:p>
            <a:pPr marL="171450" indent="-171450">
              <a:buFont typeface="Symbol" panose="05050102010706020507" pitchFamily="18" charset="2"/>
              <a:buChar char="-"/>
            </a:pPr>
            <a:r>
              <a:rPr lang="de-DE" sz="1200" i="1" dirty="0">
                <a:latin typeface="Arial Narrow" panose="020B0606020202030204" pitchFamily="34" charset="0"/>
              </a:rPr>
              <a:t>Strukturmodell mit seinen vier Elementen (SIS</a:t>
            </a:r>
            <a:r>
              <a:rPr lang="de-DE" sz="1200" i="1" baseline="30000" dirty="0">
                <a:latin typeface="Arial Narrow" panose="020B0606020202030204" pitchFamily="34" charset="0"/>
              </a:rPr>
              <a:t>®</a:t>
            </a:r>
            <a:r>
              <a:rPr lang="de-DE" sz="1200" i="1" dirty="0">
                <a:latin typeface="Arial Narrow" panose="020B0606020202030204" pitchFamily="34" charset="0"/>
              </a:rPr>
              <a:t>, Maßnahmenplan, Berichteblatt, Evaluation) – im Ablauf und seiner Funktion! </a:t>
            </a:r>
          </a:p>
          <a:p>
            <a:pPr marL="171450" indent="-171450">
              <a:buFont typeface="Symbol" panose="05050102010706020507" pitchFamily="18" charset="2"/>
              <a:buChar char="-"/>
            </a:pPr>
            <a:r>
              <a:rPr lang="de-DE" sz="1200" i="1" dirty="0">
                <a:latin typeface="Arial Narrow" panose="020B0606020202030204" pitchFamily="34" charset="0"/>
              </a:rPr>
              <a:t>Person-Zentrierung im Pflegeprozess</a:t>
            </a:r>
          </a:p>
          <a:p>
            <a:pPr marL="171450" indent="-171450">
              <a:buFont typeface="Symbol" panose="05050102010706020507" pitchFamily="18" charset="2"/>
              <a:buChar char="-"/>
            </a:pPr>
            <a:r>
              <a:rPr lang="de-DE" sz="1200" i="1" dirty="0">
                <a:latin typeface="Arial Narrow" panose="020B0606020202030204" pitchFamily="34" charset="0"/>
              </a:rPr>
              <a:t>Orientierung auf Ressourcen, Wünsche und Bedürfnisse</a:t>
            </a:r>
          </a:p>
          <a:p>
            <a:endParaRPr lang="de-DE" sz="1100" i="1" dirty="0">
              <a:latin typeface="Arial Narrow" panose="020B0606020202030204" pitchFamily="34" charset="0"/>
            </a:endParaRPr>
          </a:p>
          <a:p>
            <a:r>
              <a:rPr lang="de-DE" sz="1100" b="1" i="1" dirty="0" smtClean="0">
                <a:latin typeface="Arial Narrow" panose="020B0606020202030204" pitchFamily="34" charset="0"/>
              </a:rPr>
              <a:t>ULSG</a:t>
            </a:r>
            <a:r>
              <a:rPr lang="de-DE" sz="1100" b="1" i="1" baseline="30000" dirty="0" smtClean="0">
                <a:latin typeface="Arial Narrow" panose="020B0606020202030204" pitchFamily="34" charset="0"/>
              </a:rPr>
              <a:t>2</a:t>
            </a:r>
            <a:r>
              <a:rPr lang="de-DE" sz="1100" b="1" i="1" dirty="0" smtClean="0">
                <a:latin typeface="Arial Narrow" panose="020B0606020202030204" pitchFamily="34" charset="0"/>
              </a:rPr>
              <a:t>_CE02a_LE2_Pflegestandards: 30 </a:t>
            </a:r>
            <a:r>
              <a:rPr lang="de-DE" sz="1100" b="1" i="1" dirty="0" err="1" smtClean="0">
                <a:latin typeface="Arial Narrow" panose="020B0606020202030204" pitchFamily="34" charset="0"/>
              </a:rPr>
              <a:t>UE´s</a:t>
            </a:r>
            <a:endParaRPr lang="de-DE" sz="1100" b="1" i="1" dirty="0">
              <a:latin typeface="Arial Narrow" panose="020B0606020202030204" pitchFamily="34" charset="0"/>
            </a:endParaRPr>
          </a:p>
          <a:p>
            <a:pPr marL="171450" indent="-171450">
              <a:buFont typeface="Symbol" panose="05050102010706020507" pitchFamily="18" charset="2"/>
              <a:buChar char="-"/>
            </a:pPr>
            <a:r>
              <a:rPr lang="de-DE" sz="1200" i="1" dirty="0">
                <a:latin typeface="Arial Narrow" panose="020B0606020202030204" pitchFamily="34" charset="0"/>
              </a:rPr>
              <a:t>Verfahrensanleitung (Aufbau und Funktion) im Kontext mit dem Strukturmodell „immer so-Routinen</a:t>
            </a:r>
          </a:p>
          <a:p>
            <a:endParaRPr lang="de-DE" sz="1100" i="1" dirty="0">
              <a:latin typeface="Arial Narrow" panose="020B0606020202030204" pitchFamily="34" charset="0"/>
            </a:endParaRPr>
          </a:p>
          <a:p>
            <a:r>
              <a:rPr lang="de-DE" sz="1100" b="1" i="1" dirty="0" smtClean="0">
                <a:latin typeface="Arial Narrow" panose="020B0606020202030204" pitchFamily="34" charset="0"/>
              </a:rPr>
              <a:t>GABG_CE03_LE2: 48 </a:t>
            </a:r>
            <a:r>
              <a:rPr lang="de-DE" sz="1100" b="1" i="1" dirty="0" err="1" smtClean="0">
                <a:latin typeface="Arial Narrow" panose="020B0606020202030204" pitchFamily="34" charset="0"/>
              </a:rPr>
              <a:t>UE´s</a:t>
            </a:r>
            <a:endParaRPr lang="de-DE" sz="1100" b="1" i="1" dirty="0">
              <a:latin typeface="Arial Narrow" panose="020B0606020202030204" pitchFamily="34" charset="0"/>
            </a:endParaRPr>
          </a:p>
          <a:p>
            <a:pPr marL="171450" indent="-171450">
              <a:buFont typeface="Symbol" panose="05050102010706020507" pitchFamily="18" charset="2"/>
              <a:buChar char="-"/>
            </a:pPr>
            <a:r>
              <a:rPr lang="de-DE" sz="1200" i="1" dirty="0">
                <a:latin typeface="Arial Narrow" panose="020B0606020202030204" pitchFamily="34" charset="0"/>
              </a:rPr>
              <a:t>Aushandlungsprozesse zwischen Pflegeanforderungen und individuellen Bedürfnissen</a:t>
            </a:r>
          </a:p>
          <a:p>
            <a:pPr marL="171450" indent="-171450">
              <a:buFont typeface="Symbol" panose="05050102010706020507" pitchFamily="18" charset="2"/>
              <a:buChar char="-"/>
            </a:pPr>
            <a:r>
              <a:rPr lang="de-DE" sz="1200" i="1" dirty="0">
                <a:latin typeface="Arial Narrow" panose="020B0606020202030204" pitchFamily="34" charset="0"/>
              </a:rPr>
              <a:t>Personenzentrierte Gesprächsführung</a:t>
            </a:r>
          </a:p>
        </p:txBody>
      </p:sp>
      <p:sp>
        <p:nvSpPr>
          <p:cNvPr id="8" name="Rechteck 7">
            <a:extLst>
              <a:ext uri="{FF2B5EF4-FFF2-40B4-BE49-F238E27FC236}">
                <a16:creationId xmlns:a16="http://schemas.microsoft.com/office/drawing/2014/main" id="{66594819-CC31-4A5D-988F-87D571BEC956}"/>
              </a:ext>
            </a:extLst>
          </p:cNvPr>
          <p:cNvSpPr/>
          <p:nvPr/>
        </p:nvSpPr>
        <p:spPr>
          <a:xfrm>
            <a:off x="256415" y="5101168"/>
            <a:ext cx="8424936" cy="4616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2" name="Rechteck 11">
            <a:extLst>
              <a:ext uri="{FF2B5EF4-FFF2-40B4-BE49-F238E27FC236}">
                <a16:creationId xmlns:a16="http://schemas.microsoft.com/office/drawing/2014/main" id="{A979B41B-B4BB-440B-9CE4-7DC6E5B3AAB7}"/>
              </a:ext>
            </a:extLst>
          </p:cNvPr>
          <p:cNvSpPr/>
          <p:nvPr/>
        </p:nvSpPr>
        <p:spPr>
          <a:xfrm>
            <a:off x="4304892" y="1620293"/>
            <a:ext cx="2142991" cy="3376848"/>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dirty="0"/>
          </a:p>
        </p:txBody>
      </p:sp>
      <p:sp>
        <p:nvSpPr>
          <p:cNvPr id="13" name="Rechteck 12">
            <a:extLst>
              <a:ext uri="{FF2B5EF4-FFF2-40B4-BE49-F238E27FC236}">
                <a16:creationId xmlns:a16="http://schemas.microsoft.com/office/drawing/2014/main" id="{27F125FC-EB38-4750-A3B8-F73247942083}"/>
              </a:ext>
            </a:extLst>
          </p:cNvPr>
          <p:cNvSpPr/>
          <p:nvPr/>
        </p:nvSpPr>
        <p:spPr>
          <a:xfrm>
            <a:off x="6540815" y="1620293"/>
            <a:ext cx="2142991" cy="3376848"/>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dirty="0"/>
          </a:p>
        </p:txBody>
      </p:sp>
      <p:sp>
        <p:nvSpPr>
          <p:cNvPr id="14" name="Textfeld 13">
            <a:extLst>
              <a:ext uri="{FF2B5EF4-FFF2-40B4-BE49-F238E27FC236}">
                <a16:creationId xmlns:a16="http://schemas.microsoft.com/office/drawing/2014/main" id="{12590E5D-64AF-4120-B73D-C4773A991A93}"/>
              </a:ext>
            </a:extLst>
          </p:cNvPr>
          <p:cNvSpPr txBox="1"/>
          <p:nvPr/>
        </p:nvSpPr>
        <p:spPr>
          <a:xfrm>
            <a:off x="4331823" y="1704523"/>
            <a:ext cx="2040378" cy="3231654"/>
          </a:xfrm>
          <a:prstGeom prst="rect">
            <a:avLst/>
          </a:prstGeom>
          <a:noFill/>
        </p:spPr>
        <p:txBody>
          <a:bodyPr wrap="square" rtlCol="0">
            <a:spAutoFit/>
          </a:bodyPr>
          <a:lstStyle/>
          <a:p>
            <a:r>
              <a:rPr lang="de-DE" sz="1200" b="1" i="1" dirty="0">
                <a:latin typeface="Arial Narrow" panose="020B0606020202030204" pitchFamily="34" charset="0"/>
              </a:rPr>
              <a:t>2. Ausbildungsdrittel               </a:t>
            </a:r>
            <a:r>
              <a:rPr lang="de-DE" sz="1200" i="1" dirty="0">
                <a:latin typeface="Arial Narrow" panose="020B0606020202030204" pitchFamily="34" charset="0"/>
              </a:rPr>
              <a:t>(in Planung)</a:t>
            </a:r>
          </a:p>
          <a:p>
            <a:endParaRPr lang="de-DE" sz="1200" b="1" i="1" dirty="0">
              <a:latin typeface="Arial Narrow" panose="020B0606020202030204" pitchFamily="34" charset="0"/>
            </a:endParaRPr>
          </a:p>
          <a:p>
            <a:r>
              <a:rPr lang="de-DE" sz="1200" b="1" i="1" dirty="0">
                <a:latin typeface="Arial Narrow" panose="020B0606020202030204" pitchFamily="34" charset="0"/>
              </a:rPr>
              <a:t>Vorgesehene Themenplanung:</a:t>
            </a:r>
          </a:p>
          <a:p>
            <a:pPr marL="171450" indent="-171450">
              <a:buFont typeface="Symbol" panose="05050102010706020507" pitchFamily="18" charset="2"/>
              <a:buChar char="-"/>
            </a:pPr>
            <a:r>
              <a:rPr lang="de-DE" sz="1200" i="1" dirty="0">
                <a:latin typeface="Arial Narrow" panose="020B0606020202030204" pitchFamily="34" charset="0"/>
              </a:rPr>
              <a:t>Entstehung Bundesprojekt „EinSTEP“</a:t>
            </a:r>
          </a:p>
          <a:p>
            <a:pPr marL="171450" indent="-171450">
              <a:buFont typeface="Symbol" panose="05050102010706020507" pitchFamily="18" charset="2"/>
              <a:buChar char="-"/>
            </a:pPr>
            <a:r>
              <a:rPr lang="de-DE" sz="1200" i="1" dirty="0">
                <a:latin typeface="Arial Narrow" panose="020B0606020202030204" pitchFamily="34" charset="0"/>
              </a:rPr>
              <a:t>Vertiefung (SIS</a:t>
            </a:r>
            <a:r>
              <a:rPr lang="de-DE" sz="1200" i="1" baseline="30000" dirty="0">
                <a:latin typeface="Arial Narrow" panose="020B0606020202030204" pitchFamily="34" charset="0"/>
              </a:rPr>
              <a:t>®</a:t>
            </a:r>
            <a:r>
              <a:rPr lang="de-DE" sz="1200" i="1" dirty="0">
                <a:latin typeface="Arial Narrow" panose="020B0606020202030204" pitchFamily="34" charset="0"/>
              </a:rPr>
              <a:t>, Maßnahmenplan, Berichteblatt, Evaluation). Anwendung aller Elemente im Kontext von Fallbeispielen</a:t>
            </a:r>
          </a:p>
          <a:p>
            <a:pPr marL="171450" indent="-171450">
              <a:buFont typeface="Symbol" panose="05050102010706020507" pitchFamily="18" charset="2"/>
              <a:buChar char="-"/>
            </a:pPr>
            <a:r>
              <a:rPr lang="de-DE" sz="1200" i="1" dirty="0">
                <a:latin typeface="Arial Narrow" panose="020B0606020202030204" pitchFamily="34" charset="0"/>
              </a:rPr>
              <a:t>Dokumentation im Strukturmodell</a:t>
            </a:r>
          </a:p>
          <a:p>
            <a:pPr marL="171450" indent="-171450">
              <a:buFont typeface="Symbol" panose="05050102010706020507" pitchFamily="18" charset="2"/>
              <a:buChar char="-"/>
            </a:pPr>
            <a:r>
              <a:rPr lang="de-DE" sz="1200" i="1" dirty="0">
                <a:latin typeface="Arial Narrow" panose="020B0606020202030204" pitchFamily="34" charset="0"/>
              </a:rPr>
              <a:t>Narrative Gesprächsführung</a:t>
            </a:r>
          </a:p>
          <a:p>
            <a:pPr marL="171450" indent="-171450">
              <a:buFont typeface="Symbol" panose="05050102010706020507" pitchFamily="18" charset="2"/>
              <a:buChar char="-"/>
            </a:pPr>
            <a:r>
              <a:rPr lang="de-DE" sz="1200" i="1" dirty="0">
                <a:latin typeface="Arial Narrow" panose="020B0606020202030204" pitchFamily="34" charset="0"/>
              </a:rPr>
              <a:t>Kasseler Erklärungen</a:t>
            </a:r>
          </a:p>
          <a:p>
            <a:pPr marL="171450" indent="-171450">
              <a:buFont typeface="Symbol" panose="05050102010706020507" pitchFamily="18" charset="2"/>
              <a:buChar char="-"/>
            </a:pPr>
            <a:endParaRPr lang="de-DE" sz="1200" i="1" dirty="0">
              <a:latin typeface="Arial Narrow" panose="020B0606020202030204" pitchFamily="34" charset="0"/>
            </a:endParaRPr>
          </a:p>
          <a:p>
            <a:pPr marL="171450" indent="-171450">
              <a:buFont typeface="Symbol" panose="05050102010706020507" pitchFamily="18" charset="2"/>
              <a:buChar char="-"/>
            </a:pPr>
            <a:endParaRPr lang="de-DE" sz="1200" i="1" dirty="0">
              <a:latin typeface="Arial Narrow" panose="020B0606020202030204" pitchFamily="34" charset="0"/>
            </a:endParaRPr>
          </a:p>
        </p:txBody>
      </p:sp>
      <p:sp>
        <p:nvSpPr>
          <p:cNvPr id="16" name="Textfeld 15">
            <a:extLst>
              <a:ext uri="{FF2B5EF4-FFF2-40B4-BE49-F238E27FC236}">
                <a16:creationId xmlns:a16="http://schemas.microsoft.com/office/drawing/2014/main" id="{0636CE99-0808-4E35-B6B0-EE0F3618E6A0}"/>
              </a:ext>
            </a:extLst>
          </p:cNvPr>
          <p:cNvSpPr txBox="1"/>
          <p:nvPr/>
        </p:nvSpPr>
        <p:spPr>
          <a:xfrm>
            <a:off x="6592121" y="1701942"/>
            <a:ext cx="2040378" cy="2862322"/>
          </a:xfrm>
          <a:prstGeom prst="rect">
            <a:avLst/>
          </a:prstGeom>
          <a:noFill/>
        </p:spPr>
        <p:txBody>
          <a:bodyPr wrap="square" rtlCol="0">
            <a:spAutoFit/>
          </a:bodyPr>
          <a:lstStyle/>
          <a:p>
            <a:r>
              <a:rPr lang="de-DE" sz="1200" b="1" i="1" dirty="0">
                <a:latin typeface="Arial Narrow" panose="020B0606020202030204" pitchFamily="34" charset="0"/>
              </a:rPr>
              <a:t>3. Ausbildungsdrittel</a:t>
            </a:r>
          </a:p>
          <a:p>
            <a:endParaRPr lang="de-DE" sz="1200" b="1" i="1" dirty="0">
              <a:latin typeface="Arial Narrow" panose="020B0606020202030204" pitchFamily="34" charset="0"/>
            </a:endParaRPr>
          </a:p>
          <a:p>
            <a:endParaRPr lang="de-DE" sz="1200" b="1" i="1" dirty="0">
              <a:latin typeface="Arial Narrow" panose="020B0606020202030204" pitchFamily="34" charset="0"/>
            </a:endParaRPr>
          </a:p>
          <a:p>
            <a:r>
              <a:rPr lang="de-DE" sz="1200" b="1" i="1" dirty="0">
                <a:latin typeface="Arial Narrow" panose="020B0606020202030204" pitchFamily="34" charset="0"/>
              </a:rPr>
              <a:t>Vorgesehene Themenplanung:</a:t>
            </a:r>
          </a:p>
          <a:p>
            <a:pPr marL="171450" indent="-171450">
              <a:buFont typeface="Symbol" panose="05050102010706020507" pitchFamily="18" charset="2"/>
              <a:buChar char="-"/>
            </a:pPr>
            <a:r>
              <a:rPr lang="de-DE" sz="1200" i="1" dirty="0">
                <a:latin typeface="Arial Narrow" panose="020B0606020202030204" pitchFamily="34" charset="0"/>
              </a:rPr>
              <a:t>Entstehung Bundesprojekt „EinSTEP“</a:t>
            </a:r>
          </a:p>
          <a:p>
            <a:pPr marL="171450" indent="-171450">
              <a:buFont typeface="Symbol" panose="05050102010706020507" pitchFamily="18" charset="2"/>
              <a:buChar char="-"/>
            </a:pPr>
            <a:r>
              <a:rPr lang="de-DE" sz="1200" i="1" dirty="0">
                <a:latin typeface="Arial Narrow" panose="020B0606020202030204" pitchFamily="34" charset="0"/>
              </a:rPr>
              <a:t>Vertiefung (SIS</a:t>
            </a:r>
            <a:r>
              <a:rPr lang="de-DE" sz="1200" i="1" baseline="30000" dirty="0">
                <a:latin typeface="Arial Narrow" panose="020B0606020202030204" pitchFamily="34" charset="0"/>
              </a:rPr>
              <a:t>®</a:t>
            </a:r>
            <a:r>
              <a:rPr lang="de-DE" sz="1200" i="1" dirty="0">
                <a:latin typeface="Arial Narrow" panose="020B0606020202030204" pitchFamily="34" charset="0"/>
              </a:rPr>
              <a:t>, Maßnahmenplan, Berichteblatt, Evaluation). Anwendung aller Elemente im Kontext von Fallbeispielen</a:t>
            </a:r>
          </a:p>
          <a:p>
            <a:pPr marL="171450" indent="-171450">
              <a:buFont typeface="Symbol" panose="05050102010706020507" pitchFamily="18" charset="2"/>
              <a:buChar char="-"/>
            </a:pPr>
            <a:r>
              <a:rPr lang="de-DE" sz="1200" i="1" dirty="0">
                <a:latin typeface="Arial Narrow" panose="020B0606020202030204" pitchFamily="34" charset="0"/>
              </a:rPr>
              <a:t>Dokumentation im Strukturmodell</a:t>
            </a:r>
          </a:p>
          <a:p>
            <a:endParaRPr lang="de-DE" sz="1200" i="1" dirty="0">
              <a:latin typeface="Arial Narrow" panose="020B0606020202030204" pitchFamily="34" charset="0"/>
            </a:endParaRPr>
          </a:p>
          <a:p>
            <a:endParaRPr lang="de-DE" sz="1200" b="1" i="1" dirty="0">
              <a:latin typeface="Arial Narrow" panose="020B0606020202030204" pitchFamily="34" charset="0"/>
            </a:endParaRPr>
          </a:p>
        </p:txBody>
      </p:sp>
      <p:sp>
        <p:nvSpPr>
          <p:cNvPr id="11" name="Rechteck 10">
            <a:extLst>
              <a:ext uri="{FF2B5EF4-FFF2-40B4-BE49-F238E27FC236}">
                <a16:creationId xmlns:a16="http://schemas.microsoft.com/office/drawing/2014/main" id="{C92B00D1-A64B-4281-8B33-481E455C459D}"/>
              </a:ext>
            </a:extLst>
          </p:cNvPr>
          <p:cNvSpPr/>
          <p:nvPr/>
        </p:nvSpPr>
        <p:spPr>
          <a:xfrm>
            <a:off x="4499992" y="4581128"/>
            <a:ext cx="3960440" cy="35504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200" dirty="0">
                <a:latin typeface="Arial Narrow" panose="020B0606020202030204" pitchFamily="34" charset="0"/>
              </a:rPr>
              <a:t>Spiralförmige Ausrichtung der Inhalte durch komplexere Fälle!</a:t>
            </a:r>
          </a:p>
        </p:txBody>
      </p:sp>
      <p:sp>
        <p:nvSpPr>
          <p:cNvPr id="17" name="Textfeld 16">
            <a:extLst>
              <a:ext uri="{FF2B5EF4-FFF2-40B4-BE49-F238E27FC236}">
                <a16:creationId xmlns:a16="http://schemas.microsoft.com/office/drawing/2014/main" id="{84BB04B3-BC58-4EE5-BE9D-23F6EAA551BA}"/>
              </a:ext>
            </a:extLst>
          </p:cNvPr>
          <p:cNvSpPr txBox="1"/>
          <p:nvPr/>
        </p:nvSpPr>
        <p:spPr>
          <a:xfrm>
            <a:off x="287524" y="5116269"/>
            <a:ext cx="8424936" cy="461665"/>
          </a:xfrm>
          <a:prstGeom prst="rect">
            <a:avLst/>
          </a:prstGeom>
          <a:noFill/>
        </p:spPr>
        <p:txBody>
          <a:bodyPr wrap="square" rtlCol="0">
            <a:spAutoFit/>
          </a:bodyPr>
          <a:lstStyle/>
          <a:p>
            <a:r>
              <a:rPr lang="de-DE" sz="1200" b="1" dirty="0">
                <a:solidFill>
                  <a:srgbClr val="C00000"/>
                </a:solidFill>
                <a:latin typeface="Arial Narrow" panose="020B0606020202030204" pitchFamily="34" charset="0"/>
              </a:rPr>
              <a:t>Parallel zu den Themen des Strukturmodells erfolgt in wechselseitiger Betrachtung das Pflegeprozessmodell in Anlehnung nach Fiechter &amp; </a:t>
            </a:r>
            <a:r>
              <a:rPr lang="de-DE" sz="1200" b="1" dirty="0" smtClean="0">
                <a:solidFill>
                  <a:srgbClr val="C00000"/>
                </a:solidFill>
                <a:latin typeface="Arial Narrow" panose="020B0606020202030204" pitchFamily="34" charset="0"/>
              </a:rPr>
              <a:t>Meier, Pflegediagnosen etc.; Differenzierung und Anwendung </a:t>
            </a:r>
            <a:r>
              <a:rPr lang="de-DE" sz="1200" b="1" dirty="0">
                <a:solidFill>
                  <a:srgbClr val="C00000"/>
                </a:solidFill>
                <a:latin typeface="Arial Narrow" panose="020B0606020202030204" pitchFamily="34" charset="0"/>
              </a:rPr>
              <a:t>in Pädiatrie und </a:t>
            </a:r>
            <a:r>
              <a:rPr lang="de-DE" sz="1200" b="1" dirty="0" smtClean="0">
                <a:solidFill>
                  <a:srgbClr val="C00000"/>
                </a:solidFill>
                <a:latin typeface="Arial Narrow" panose="020B0606020202030204" pitchFamily="34" charset="0"/>
              </a:rPr>
              <a:t>Akutpflege</a:t>
            </a:r>
            <a:endParaRPr lang="de-DE" sz="1200" b="1" dirty="0">
              <a:solidFill>
                <a:srgbClr val="C00000"/>
              </a:solidFill>
              <a:latin typeface="Arial Narrow" panose="020B0606020202030204" pitchFamily="34" charset="0"/>
            </a:endParaRPr>
          </a:p>
        </p:txBody>
      </p:sp>
      <p:sp>
        <p:nvSpPr>
          <p:cNvPr id="2" name="Textfeld 1"/>
          <p:cNvSpPr txBox="1"/>
          <p:nvPr/>
        </p:nvSpPr>
        <p:spPr>
          <a:xfrm>
            <a:off x="287524" y="5805264"/>
            <a:ext cx="3852428" cy="276999"/>
          </a:xfrm>
          <a:prstGeom prst="rect">
            <a:avLst/>
          </a:prstGeom>
          <a:noFill/>
        </p:spPr>
        <p:txBody>
          <a:bodyPr wrap="square" rtlCol="0">
            <a:spAutoFit/>
          </a:bodyPr>
          <a:lstStyle/>
          <a:p>
            <a:r>
              <a:rPr lang="de-AT" sz="1200" b="1" i="1" baseline="30000" dirty="0">
                <a:latin typeface="Arial Narrow" panose="020B0606020202030204" pitchFamily="34" charset="0"/>
              </a:rPr>
              <a:t>1 </a:t>
            </a:r>
            <a:r>
              <a:rPr lang="de-AT" sz="1200" b="1" i="1" dirty="0" smtClean="0">
                <a:latin typeface="Arial Narrow" panose="020B0606020202030204" pitchFamily="34" charset="0"/>
              </a:rPr>
              <a:t>Fach: Gestaltung </a:t>
            </a:r>
            <a:r>
              <a:rPr lang="de-AT" sz="1200" b="1" i="1" dirty="0">
                <a:latin typeface="Arial Narrow" panose="020B0606020202030204" pitchFamily="34" charset="0"/>
              </a:rPr>
              <a:t>von Arbeits- und Beziehungsprozessen</a:t>
            </a:r>
            <a:endParaRPr lang="de-DE" sz="1200" b="1" i="1" dirty="0">
              <a:latin typeface="Arial Narrow" panose="020B0606020202030204" pitchFamily="34" charset="0"/>
            </a:endParaRPr>
          </a:p>
        </p:txBody>
      </p:sp>
      <p:sp>
        <p:nvSpPr>
          <p:cNvPr id="18" name="Textfeld 17"/>
          <p:cNvSpPr txBox="1"/>
          <p:nvPr/>
        </p:nvSpPr>
        <p:spPr>
          <a:xfrm>
            <a:off x="4111621" y="5806076"/>
            <a:ext cx="5032379" cy="276999"/>
          </a:xfrm>
          <a:prstGeom prst="rect">
            <a:avLst/>
          </a:prstGeom>
          <a:noFill/>
        </p:spPr>
        <p:txBody>
          <a:bodyPr wrap="square" rtlCol="0">
            <a:spAutoFit/>
          </a:bodyPr>
          <a:lstStyle/>
          <a:p>
            <a:r>
              <a:rPr lang="de-AT" sz="1200" b="1" i="1" baseline="30000" dirty="0" smtClean="0">
                <a:latin typeface="Arial Narrow" panose="020B0606020202030204" pitchFamily="34" charset="0"/>
              </a:rPr>
              <a:t>2 </a:t>
            </a:r>
            <a:r>
              <a:rPr lang="de-DE" sz="1200" b="1" i="1" dirty="0" smtClean="0">
                <a:latin typeface="Arial Narrow" panose="020B0606020202030204" pitchFamily="34" charset="0"/>
              </a:rPr>
              <a:t>Fach: Unterstützung </a:t>
            </a:r>
            <a:r>
              <a:rPr lang="de-DE" sz="1200" b="1" i="1" dirty="0">
                <a:latin typeface="Arial Narrow" panose="020B0606020202030204" pitchFamily="34" charset="0"/>
              </a:rPr>
              <a:t>bei der selbstbestimmten Lebensführung und Selbstpflege</a:t>
            </a:r>
          </a:p>
        </p:txBody>
      </p:sp>
    </p:spTree>
    <p:extLst>
      <p:ext uri="{BB962C8B-B14F-4D97-AF65-F5344CB8AC3E}">
        <p14:creationId xmlns:p14="http://schemas.microsoft.com/office/powerpoint/2010/main" val="1068655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72090" y="1101137"/>
            <a:ext cx="7632848" cy="646331"/>
          </a:xfrm>
          <a:prstGeom prst="rect">
            <a:avLst/>
          </a:prstGeom>
          <a:noFill/>
        </p:spPr>
        <p:txBody>
          <a:bodyPr wrap="square" rtlCol="0">
            <a:spAutoFit/>
          </a:bodyPr>
          <a:lstStyle/>
          <a:p>
            <a:pPr algn="ctr"/>
            <a:r>
              <a:rPr lang="de-AT" b="1" dirty="0" smtClean="0">
                <a:solidFill>
                  <a:srgbClr val="C00000"/>
                </a:solidFill>
                <a:effectLst>
                  <a:outerShdw blurRad="38100" dist="38100" dir="2700000" algn="tl">
                    <a:srgbClr val="000000">
                      <a:alpha val="43137"/>
                    </a:srgbClr>
                  </a:outerShdw>
                </a:effectLst>
              </a:rPr>
              <a:t>Konkretisierung einer Lernsituation aus der </a:t>
            </a:r>
            <a:r>
              <a:rPr lang="de-AT" b="1" dirty="0" smtClean="0">
                <a:solidFill>
                  <a:schemeClr val="bg1">
                    <a:lumMod val="50000"/>
                  </a:schemeClr>
                </a:solidFill>
                <a:effectLst>
                  <a:outerShdw blurRad="38100" dist="38100" dir="2700000" algn="tl">
                    <a:srgbClr val="000000">
                      <a:alpha val="43137"/>
                    </a:srgbClr>
                  </a:outerShdw>
                </a:effectLst>
              </a:rPr>
              <a:t>CE01</a:t>
            </a:r>
            <a:r>
              <a:rPr lang="de-AT" b="1" dirty="0" smtClean="0">
                <a:solidFill>
                  <a:srgbClr val="C00000"/>
                </a:solidFill>
                <a:effectLst>
                  <a:outerShdw blurRad="38100" dist="38100" dir="2700000" algn="tl">
                    <a:srgbClr val="000000">
                      <a:alpha val="43137"/>
                    </a:srgbClr>
                  </a:outerShdw>
                </a:effectLst>
              </a:rPr>
              <a:t>: </a:t>
            </a:r>
            <a:br>
              <a:rPr lang="de-AT" b="1" dirty="0" smtClean="0">
                <a:solidFill>
                  <a:srgbClr val="C00000"/>
                </a:solidFill>
                <a:effectLst>
                  <a:outerShdw blurRad="38100" dist="38100" dir="2700000" algn="tl">
                    <a:srgbClr val="000000">
                      <a:alpha val="43137"/>
                    </a:srgbClr>
                  </a:outerShdw>
                </a:effectLst>
              </a:rPr>
            </a:br>
            <a:endParaRPr lang="de-AT" dirty="0"/>
          </a:p>
        </p:txBody>
      </p:sp>
      <p:pic>
        <p:nvPicPr>
          <p:cNvPr id="4" name="Grafik 3"/>
          <p:cNvPicPr>
            <a:picLocks noChangeAspect="1"/>
          </p:cNvPicPr>
          <p:nvPr/>
        </p:nvPicPr>
        <p:blipFill>
          <a:blip r:embed="rId2"/>
          <a:stretch>
            <a:fillRect/>
          </a:stretch>
        </p:blipFill>
        <p:spPr>
          <a:xfrm>
            <a:off x="967514" y="1614202"/>
            <a:ext cx="7140872" cy="5243798"/>
          </a:xfrm>
          <a:prstGeom prst="rect">
            <a:avLst/>
          </a:prstGeom>
          <a:ln>
            <a:noFill/>
          </a:ln>
          <a:effectLst>
            <a:outerShdw blurRad="292100" dist="139700" dir="2700000" algn="tl" rotWithShape="0">
              <a:srgbClr val="333333">
                <a:alpha val="65000"/>
              </a:srgbClr>
            </a:outerShdw>
          </a:effectLst>
        </p:spPr>
      </p:pic>
      <p:sp>
        <p:nvSpPr>
          <p:cNvPr id="5" name="Rectangle 2"/>
          <p:cNvSpPr txBox="1">
            <a:spLocks noChangeArrowheads="1"/>
          </p:cNvSpPr>
          <p:nvPr/>
        </p:nvSpPr>
        <p:spPr>
          <a:xfrm>
            <a:off x="261361" y="188640"/>
            <a:ext cx="6264240" cy="10081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Strukturmodell – Integration in </a:t>
            </a:r>
            <a:r>
              <a:rPr lang="de-DE" sz="2000" cap="all" dirty="0">
                <a:solidFill>
                  <a:srgbClr val="C00000"/>
                </a:solidFill>
              </a:rPr>
              <a:t>das </a:t>
            </a:r>
            <a:endParaRPr lang="de-DE" sz="2000" cap="all" dirty="0" smtClean="0">
              <a:solidFill>
                <a:srgbClr val="C00000"/>
              </a:solidFill>
            </a:endParaRPr>
          </a:p>
          <a:p>
            <a:pPr algn="l"/>
            <a:r>
              <a:rPr lang="de-DE" sz="2000" cap="all" dirty="0" smtClean="0">
                <a:solidFill>
                  <a:schemeClr val="bg1">
                    <a:lumMod val="50000"/>
                  </a:schemeClr>
                </a:solidFill>
              </a:rPr>
              <a:t>schulinterne </a:t>
            </a:r>
            <a:r>
              <a:rPr lang="de-DE" sz="2000" cap="all" dirty="0">
                <a:solidFill>
                  <a:schemeClr val="bg1">
                    <a:lumMod val="50000"/>
                  </a:schemeClr>
                </a:solidFill>
              </a:rPr>
              <a:t>Curriculum </a:t>
            </a:r>
            <a:r>
              <a:rPr lang="de-DE" altLang="de-DE" sz="2000" cap="all" dirty="0">
                <a:solidFill>
                  <a:schemeClr val="bg1">
                    <a:lumMod val="50000"/>
                  </a:schemeClr>
                </a:solidFill>
              </a:rPr>
              <a:t>HWA </a:t>
            </a:r>
            <a:endParaRPr lang="de-DE" altLang="de-DE" sz="2000" cap="all" dirty="0" smtClean="0">
              <a:solidFill>
                <a:schemeClr val="bg1">
                  <a:lumMod val="50000"/>
                </a:schemeClr>
              </a:solidFill>
            </a:endParaRPr>
          </a:p>
          <a:p>
            <a:pPr algn="l"/>
            <a:r>
              <a:rPr lang="de-DE" altLang="de-DE" sz="2000" b="1" cap="all" dirty="0" err="1" smtClean="0">
                <a:solidFill>
                  <a:srgbClr val="C00000"/>
                </a:solidFill>
              </a:rPr>
              <a:t>Generalistik</a:t>
            </a:r>
            <a:endParaRPr lang="de-DE" altLang="de-DE" sz="2000" b="1" cap="all" dirty="0">
              <a:solidFill>
                <a:srgbClr val="C00000"/>
              </a:solidFill>
            </a:endParaRPr>
          </a:p>
        </p:txBody>
      </p:sp>
    </p:spTree>
    <p:extLst>
      <p:ext uri="{BB962C8B-B14F-4D97-AF65-F5344CB8AC3E}">
        <p14:creationId xmlns:p14="http://schemas.microsoft.com/office/powerpoint/2010/main" val="317648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75324" y="188640"/>
            <a:ext cx="626424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Strukturmodell – Integration in </a:t>
            </a:r>
            <a:r>
              <a:rPr lang="de-DE" sz="2000" cap="all" dirty="0">
                <a:solidFill>
                  <a:srgbClr val="C00000"/>
                </a:solidFill>
              </a:rPr>
              <a:t>das schulinterne Curriculum </a:t>
            </a:r>
            <a:r>
              <a:rPr lang="de-DE" altLang="de-DE" sz="2000" cap="all" dirty="0">
                <a:solidFill>
                  <a:srgbClr val="C00000"/>
                </a:solidFill>
              </a:rPr>
              <a:t>HWA Aschaffenburg </a:t>
            </a:r>
            <a:r>
              <a:rPr lang="de-DE" altLang="de-DE" sz="2000" b="1" cap="all" dirty="0">
                <a:solidFill>
                  <a:srgbClr val="C00000"/>
                </a:solidFill>
              </a:rPr>
              <a:t>Generalistik</a:t>
            </a:r>
          </a:p>
        </p:txBody>
      </p:sp>
      <p:sp>
        <p:nvSpPr>
          <p:cNvPr id="3" name="Textfeld 2"/>
          <p:cNvSpPr txBox="1"/>
          <p:nvPr/>
        </p:nvSpPr>
        <p:spPr>
          <a:xfrm>
            <a:off x="475324" y="836712"/>
            <a:ext cx="7632848" cy="646331"/>
          </a:xfrm>
          <a:prstGeom prst="rect">
            <a:avLst/>
          </a:prstGeom>
          <a:noFill/>
        </p:spPr>
        <p:txBody>
          <a:bodyPr wrap="square" rtlCol="0">
            <a:spAutoFit/>
          </a:bodyPr>
          <a:lstStyle/>
          <a:p>
            <a:pPr algn="ctr"/>
            <a:r>
              <a:rPr lang="de-AT" b="1" dirty="0" smtClean="0">
                <a:solidFill>
                  <a:srgbClr val="C00000"/>
                </a:solidFill>
                <a:effectLst>
                  <a:outerShdw blurRad="38100" dist="38100" dir="2700000" algn="tl">
                    <a:srgbClr val="000000">
                      <a:alpha val="43137"/>
                    </a:srgbClr>
                  </a:outerShdw>
                </a:effectLst>
              </a:rPr>
              <a:t>Konkretisierung einer Lernsituation aus der </a:t>
            </a:r>
            <a:r>
              <a:rPr lang="de-AT" b="1" dirty="0" smtClean="0">
                <a:solidFill>
                  <a:schemeClr val="bg1">
                    <a:lumMod val="50000"/>
                  </a:schemeClr>
                </a:solidFill>
                <a:effectLst>
                  <a:outerShdw blurRad="38100" dist="38100" dir="2700000" algn="tl">
                    <a:srgbClr val="000000">
                      <a:alpha val="43137"/>
                    </a:srgbClr>
                  </a:outerShdw>
                </a:effectLst>
              </a:rPr>
              <a:t>CE01</a:t>
            </a:r>
            <a:r>
              <a:rPr lang="de-AT" b="1" dirty="0" smtClean="0">
                <a:solidFill>
                  <a:srgbClr val="C00000"/>
                </a:solidFill>
                <a:effectLst>
                  <a:outerShdw blurRad="38100" dist="38100" dir="2700000" algn="tl">
                    <a:srgbClr val="000000">
                      <a:alpha val="43137"/>
                    </a:srgbClr>
                  </a:outerShdw>
                </a:effectLst>
              </a:rPr>
              <a:t>: </a:t>
            </a:r>
            <a:br>
              <a:rPr lang="de-AT" b="1" dirty="0" smtClean="0">
                <a:solidFill>
                  <a:srgbClr val="C00000"/>
                </a:solidFill>
                <a:effectLst>
                  <a:outerShdw blurRad="38100" dist="38100" dir="2700000" algn="tl">
                    <a:srgbClr val="000000">
                      <a:alpha val="43137"/>
                    </a:srgbClr>
                  </a:outerShdw>
                </a:effectLst>
              </a:rPr>
            </a:br>
            <a:r>
              <a:rPr lang="de-AT" b="1" dirty="0" smtClean="0">
                <a:solidFill>
                  <a:schemeClr val="bg1">
                    <a:lumMod val="50000"/>
                  </a:schemeClr>
                </a:solidFill>
                <a:effectLst>
                  <a:outerShdw blurRad="38100" dist="38100" dir="2700000" algn="tl">
                    <a:srgbClr val="000000">
                      <a:alpha val="43137"/>
                    </a:srgbClr>
                  </a:outerShdw>
                </a:effectLst>
              </a:rPr>
              <a:t>Die Story</a:t>
            </a:r>
            <a:endParaRPr lang="de-AT" dirty="0"/>
          </a:p>
        </p:txBody>
      </p:sp>
      <p:pic>
        <p:nvPicPr>
          <p:cNvPr id="6" name="Grafik 5"/>
          <p:cNvPicPr>
            <a:picLocks noChangeAspect="1"/>
          </p:cNvPicPr>
          <p:nvPr/>
        </p:nvPicPr>
        <p:blipFill>
          <a:blip r:embed="rId2"/>
          <a:stretch>
            <a:fillRect/>
          </a:stretch>
        </p:blipFill>
        <p:spPr>
          <a:xfrm>
            <a:off x="133950" y="1628800"/>
            <a:ext cx="8994601" cy="4321684"/>
          </a:xfrm>
          <a:prstGeom prst="rect">
            <a:avLst/>
          </a:prstGeom>
        </p:spPr>
      </p:pic>
    </p:spTree>
    <p:extLst>
      <p:ext uri="{BB962C8B-B14F-4D97-AF65-F5344CB8AC3E}">
        <p14:creationId xmlns:p14="http://schemas.microsoft.com/office/powerpoint/2010/main" val="4290378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54529"/>
            <a:ext cx="6264240" cy="9356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Strukturmodell – Integration in </a:t>
            </a:r>
            <a:r>
              <a:rPr lang="de-DE" sz="2000" cap="all" dirty="0">
                <a:solidFill>
                  <a:srgbClr val="C00000"/>
                </a:solidFill>
              </a:rPr>
              <a:t>das </a:t>
            </a:r>
            <a:r>
              <a:rPr lang="de-DE" sz="2000" cap="all" dirty="0" smtClean="0">
                <a:solidFill>
                  <a:srgbClr val="C00000"/>
                </a:solidFill>
              </a:rPr>
              <a:t/>
            </a:r>
            <a:br>
              <a:rPr lang="de-DE" sz="2000" cap="all" dirty="0" smtClean="0">
                <a:solidFill>
                  <a:srgbClr val="C00000"/>
                </a:solidFill>
              </a:rPr>
            </a:br>
            <a:r>
              <a:rPr lang="de-DE" sz="2000" cap="all" dirty="0" smtClean="0">
                <a:solidFill>
                  <a:schemeClr val="bg1">
                    <a:lumMod val="50000"/>
                  </a:schemeClr>
                </a:solidFill>
              </a:rPr>
              <a:t>schulinterne </a:t>
            </a:r>
            <a:r>
              <a:rPr lang="de-DE" sz="2000" cap="all" dirty="0">
                <a:solidFill>
                  <a:schemeClr val="bg1">
                    <a:lumMod val="50000"/>
                  </a:schemeClr>
                </a:solidFill>
              </a:rPr>
              <a:t>Curriculum </a:t>
            </a:r>
            <a:r>
              <a:rPr lang="de-DE" altLang="de-DE" sz="2000" cap="all" dirty="0">
                <a:solidFill>
                  <a:schemeClr val="bg1">
                    <a:lumMod val="50000"/>
                  </a:schemeClr>
                </a:solidFill>
              </a:rPr>
              <a:t>HWA </a:t>
            </a:r>
            <a:r>
              <a:rPr lang="de-DE" altLang="de-DE" sz="2000" cap="all" dirty="0" smtClean="0">
                <a:solidFill>
                  <a:srgbClr val="C00000"/>
                </a:solidFill>
              </a:rPr>
              <a:t/>
            </a:r>
            <a:br>
              <a:rPr lang="de-DE" altLang="de-DE" sz="2000" cap="all" dirty="0" smtClean="0">
                <a:solidFill>
                  <a:srgbClr val="C00000"/>
                </a:solidFill>
              </a:rPr>
            </a:br>
            <a:r>
              <a:rPr lang="de-DE" altLang="de-DE" sz="2000" b="1" cap="all" dirty="0" err="1" smtClean="0">
                <a:solidFill>
                  <a:srgbClr val="C00000"/>
                </a:solidFill>
              </a:rPr>
              <a:t>Generalistik</a:t>
            </a:r>
            <a:endParaRPr lang="de-DE" altLang="de-DE" sz="2000" b="1" cap="all" dirty="0">
              <a:solidFill>
                <a:srgbClr val="C00000"/>
              </a:solidFill>
            </a:endParaRPr>
          </a:p>
        </p:txBody>
      </p:sp>
      <p:sp>
        <p:nvSpPr>
          <p:cNvPr id="3" name="Textfeld 2"/>
          <p:cNvSpPr txBox="1"/>
          <p:nvPr/>
        </p:nvSpPr>
        <p:spPr>
          <a:xfrm>
            <a:off x="395536" y="990225"/>
            <a:ext cx="7632848" cy="923330"/>
          </a:xfrm>
          <a:prstGeom prst="rect">
            <a:avLst/>
          </a:prstGeom>
          <a:noFill/>
        </p:spPr>
        <p:txBody>
          <a:bodyPr wrap="square" rtlCol="0">
            <a:spAutoFit/>
          </a:bodyPr>
          <a:lstStyle/>
          <a:p>
            <a:pPr algn="ctr"/>
            <a:r>
              <a:rPr lang="de-AT" b="1" dirty="0" smtClean="0">
                <a:solidFill>
                  <a:srgbClr val="C00000"/>
                </a:solidFill>
                <a:effectLst>
                  <a:outerShdw blurRad="38100" dist="38100" dir="2700000" algn="tl">
                    <a:srgbClr val="000000">
                      <a:alpha val="43137"/>
                    </a:srgbClr>
                  </a:outerShdw>
                </a:effectLst>
              </a:rPr>
              <a:t>Konkretisierung </a:t>
            </a:r>
            <a:r>
              <a:rPr lang="de-AT" b="1" dirty="0">
                <a:solidFill>
                  <a:srgbClr val="C00000"/>
                </a:solidFill>
                <a:effectLst>
                  <a:outerShdw blurRad="38100" dist="38100" dir="2700000" algn="tl">
                    <a:srgbClr val="000000">
                      <a:alpha val="43137"/>
                    </a:srgbClr>
                  </a:outerShdw>
                </a:effectLst>
              </a:rPr>
              <a:t>einer Lernsituation aus der </a:t>
            </a:r>
            <a:r>
              <a:rPr lang="de-AT" b="1" dirty="0">
                <a:solidFill>
                  <a:schemeClr val="bg1">
                    <a:lumMod val="50000"/>
                  </a:schemeClr>
                </a:solidFill>
                <a:effectLst>
                  <a:outerShdw blurRad="38100" dist="38100" dir="2700000" algn="tl">
                    <a:srgbClr val="000000">
                      <a:alpha val="43137"/>
                    </a:srgbClr>
                  </a:outerShdw>
                </a:effectLst>
              </a:rPr>
              <a:t>CE01</a:t>
            </a:r>
            <a:r>
              <a:rPr lang="de-AT" b="1" dirty="0">
                <a:solidFill>
                  <a:srgbClr val="C00000"/>
                </a:solidFill>
                <a:effectLst>
                  <a:outerShdw blurRad="38100" dist="38100" dir="2700000" algn="tl">
                    <a:srgbClr val="000000">
                      <a:alpha val="43137"/>
                    </a:srgbClr>
                  </a:outerShdw>
                </a:effectLst>
              </a:rPr>
              <a:t>: </a:t>
            </a:r>
            <a:br>
              <a:rPr lang="de-AT" b="1" dirty="0">
                <a:solidFill>
                  <a:srgbClr val="C00000"/>
                </a:solidFill>
                <a:effectLst>
                  <a:outerShdw blurRad="38100" dist="38100" dir="2700000" algn="tl">
                    <a:srgbClr val="000000">
                      <a:alpha val="43137"/>
                    </a:srgbClr>
                  </a:outerShdw>
                </a:effectLst>
              </a:rPr>
            </a:br>
            <a:r>
              <a:rPr lang="de-AT" b="1" dirty="0" smtClean="0">
                <a:solidFill>
                  <a:schemeClr val="bg1">
                    <a:lumMod val="50000"/>
                  </a:schemeClr>
                </a:solidFill>
                <a:effectLst>
                  <a:outerShdw blurRad="38100" dist="38100" dir="2700000" algn="tl">
                    <a:srgbClr val="000000">
                      <a:alpha val="43137"/>
                    </a:srgbClr>
                  </a:outerShdw>
                </a:effectLst>
              </a:rPr>
              <a:t>Der </a:t>
            </a:r>
            <a:r>
              <a:rPr lang="de-AT" b="1" dirty="0" err="1">
                <a:solidFill>
                  <a:schemeClr val="bg1">
                    <a:lumMod val="50000"/>
                  </a:schemeClr>
                </a:solidFill>
                <a:effectLst>
                  <a:outerShdw blurRad="38100" dist="38100" dir="2700000" algn="tl">
                    <a:srgbClr val="000000">
                      <a:alpha val="43137"/>
                    </a:srgbClr>
                  </a:outerShdw>
                </a:effectLst>
              </a:rPr>
              <a:t>Advance</a:t>
            </a:r>
            <a:r>
              <a:rPr lang="de-AT" b="1" dirty="0">
                <a:solidFill>
                  <a:schemeClr val="bg1">
                    <a:lumMod val="50000"/>
                  </a:schemeClr>
                </a:solidFill>
                <a:effectLst>
                  <a:outerShdw blurRad="38100" dist="38100" dir="2700000" algn="tl">
                    <a:srgbClr val="000000">
                      <a:alpha val="43137"/>
                    </a:srgbClr>
                  </a:outerShdw>
                </a:effectLst>
              </a:rPr>
              <a:t> </a:t>
            </a:r>
            <a:r>
              <a:rPr lang="de-AT" b="1" dirty="0" smtClean="0">
                <a:solidFill>
                  <a:schemeClr val="bg1">
                    <a:lumMod val="50000"/>
                  </a:schemeClr>
                </a:solidFill>
                <a:effectLst>
                  <a:outerShdw blurRad="38100" dist="38100" dir="2700000" algn="tl">
                    <a:srgbClr val="000000">
                      <a:alpha val="43137"/>
                    </a:srgbClr>
                  </a:outerShdw>
                </a:effectLst>
              </a:rPr>
              <a:t>Organizer: </a:t>
            </a:r>
            <a:r>
              <a:rPr lang="de-AT" b="1" dirty="0">
                <a:solidFill>
                  <a:srgbClr val="C00000"/>
                </a:solidFill>
                <a:effectLst>
                  <a:outerShdw blurRad="38100" dist="38100" dir="2700000" algn="tl">
                    <a:srgbClr val="000000">
                      <a:alpha val="43137"/>
                    </a:srgbClr>
                  </a:outerShdw>
                </a:effectLst>
              </a:rPr>
              <a:t> „</a:t>
            </a:r>
            <a:r>
              <a:rPr lang="de-AT" b="1" dirty="0">
                <a:solidFill>
                  <a:schemeClr val="bg1">
                    <a:lumMod val="50000"/>
                  </a:schemeClr>
                </a:solidFill>
                <a:effectLst>
                  <a:outerShdw blurRad="38100" dist="38100" dir="2700000" algn="tl">
                    <a:srgbClr val="000000">
                      <a:alpha val="43137"/>
                    </a:srgbClr>
                  </a:outerShdw>
                </a:effectLst>
              </a:rPr>
              <a:t>Pflegeprozess</a:t>
            </a:r>
            <a:r>
              <a:rPr lang="de-AT" b="1" dirty="0">
                <a:solidFill>
                  <a:srgbClr val="C00000"/>
                </a:solidFill>
                <a:effectLst>
                  <a:outerShdw blurRad="38100" dist="38100" dir="2700000" algn="tl">
                    <a:srgbClr val="000000">
                      <a:alpha val="43137"/>
                    </a:srgbClr>
                  </a:outerShdw>
                </a:effectLst>
              </a:rPr>
              <a:t>“: </a:t>
            </a:r>
            <a:br>
              <a:rPr lang="de-AT" b="1" dirty="0">
                <a:solidFill>
                  <a:srgbClr val="C00000"/>
                </a:solidFill>
                <a:effectLst>
                  <a:outerShdw blurRad="38100" dist="38100" dir="2700000" algn="tl">
                    <a:srgbClr val="000000">
                      <a:alpha val="43137"/>
                    </a:srgbClr>
                  </a:outerShdw>
                </a:effectLst>
              </a:rPr>
            </a:br>
            <a:endParaRPr lang="de-AT" dirty="0"/>
          </a:p>
        </p:txBody>
      </p:sp>
      <p:pic>
        <p:nvPicPr>
          <p:cNvPr id="4" name="Grafik 3"/>
          <p:cNvPicPr>
            <a:picLocks noChangeAspect="1"/>
          </p:cNvPicPr>
          <p:nvPr/>
        </p:nvPicPr>
        <p:blipFill>
          <a:blip r:embed="rId2"/>
          <a:stretch>
            <a:fillRect/>
          </a:stretch>
        </p:blipFill>
        <p:spPr>
          <a:xfrm>
            <a:off x="899592" y="1628800"/>
            <a:ext cx="7448524" cy="5156187"/>
          </a:xfrm>
          <a:prstGeom prst="rect">
            <a:avLst/>
          </a:prstGeom>
        </p:spPr>
      </p:pic>
    </p:spTree>
    <p:extLst>
      <p:ext uri="{BB962C8B-B14F-4D97-AF65-F5344CB8AC3E}">
        <p14:creationId xmlns:p14="http://schemas.microsoft.com/office/powerpoint/2010/main" val="1199049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2857" y="720568"/>
            <a:ext cx="9380363" cy="6467161"/>
          </a:xfrm>
          <a:prstGeom prst="rect">
            <a:avLst/>
          </a:prstGeom>
        </p:spPr>
      </p:pic>
      <p:sp>
        <p:nvSpPr>
          <p:cNvPr id="3" name="Textfeld 2"/>
          <p:cNvSpPr txBox="1"/>
          <p:nvPr/>
        </p:nvSpPr>
        <p:spPr>
          <a:xfrm>
            <a:off x="395536" y="990224"/>
            <a:ext cx="8622704" cy="646331"/>
          </a:xfrm>
          <a:prstGeom prst="rect">
            <a:avLst/>
          </a:prstGeom>
          <a:noFill/>
        </p:spPr>
        <p:txBody>
          <a:bodyPr wrap="square" rtlCol="0">
            <a:spAutoFit/>
          </a:bodyPr>
          <a:lstStyle/>
          <a:p>
            <a:r>
              <a:rPr lang="de-AT" b="1" dirty="0" smtClean="0">
                <a:solidFill>
                  <a:srgbClr val="C00000"/>
                </a:solidFill>
                <a:effectLst>
                  <a:outerShdw blurRad="38100" dist="38100" dir="2700000" algn="tl">
                    <a:srgbClr val="000000">
                      <a:alpha val="43137"/>
                    </a:srgbClr>
                  </a:outerShdw>
                </a:effectLst>
              </a:rPr>
              <a:t>Konkretisierung einer Lernsituation aus der </a:t>
            </a:r>
            <a:r>
              <a:rPr lang="de-AT" b="1" dirty="0" smtClean="0">
                <a:solidFill>
                  <a:schemeClr val="bg1">
                    <a:lumMod val="50000"/>
                  </a:schemeClr>
                </a:solidFill>
                <a:effectLst>
                  <a:outerShdw blurRad="38100" dist="38100" dir="2700000" algn="tl">
                    <a:srgbClr val="000000">
                      <a:alpha val="43137"/>
                    </a:srgbClr>
                  </a:outerShdw>
                </a:effectLst>
              </a:rPr>
              <a:t>CE 01</a:t>
            </a:r>
            <a:r>
              <a:rPr lang="de-AT" b="1" dirty="0" smtClean="0">
                <a:solidFill>
                  <a:srgbClr val="C00000"/>
                </a:solidFill>
                <a:effectLst>
                  <a:outerShdw blurRad="38100" dist="38100" dir="2700000" algn="tl">
                    <a:srgbClr val="000000">
                      <a:alpha val="43137"/>
                    </a:srgbClr>
                  </a:outerShdw>
                </a:effectLst>
              </a:rPr>
              <a:t>: </a:t>
            </a:r>
            <a:r>
              <a:rPr lang="de-AT" b="1" dirty="0" smtClean="0">
                <a:solidFill>
                  <a:schemeClr val="bg1">
                    <a:lumMod val="50000"/>
                  </a:schemeClr>
                </a:solidFill>
                <a:effectLst>
                  <a:outerShdw blurRad="38100" dist="38100" dir="2700000" algn="tl">
                    <a:srgbClr val="000000">
                      <a:alpha val="43137"/>
                    </a:srgbClr>
                  </a:outerShdw>
                </a:effectLst>
              </a:rPr>
              <a:t>Die Kann-Liste </a:t>
            </a:r>
            <a:r>
              <a:rPr lang="de-AT" b="1" dirty="0">
                <a:solidFill>
                  <a:srgbClr val="C00000"/>
                </a:solidFill>
                <a:effectLst>
                  <a:outerShdw blurRad="38100" dist="38100" dir="2700000" algn="tl">
                    <a:srgbClr val="000000">
                      <a:alpha val="43137"/>
                    </a:srgbClr>
                  </a:outerShdw>
                </a:effectLst>
              </a:rPr>
              <a:t>„</a:t>
            </a:r>
            <a:r>
              <a:rPr lang="de-AT" b="1" dirty="0" smtClean="0">
                <a:solidFill>
                  <a:schemeClr val="bg1">
                    <a:lumMod val="50000"/>
                  </a:schemeClr>
                </a:solidFill>
                <a:effectLst>
                  <a:outerShdw blurRad="38100" dist="38100" dir="2700000" algn="tl">
                    <a:srgbClr val="000000">
                      <a:alpha val="43137"/>
                    </a:srgbClr>
                  </a:outerShdw>
                </a:effectLst>
              </a:rPr>
              <a:t>Pflegeprozess</a:t>
            </a:r>
            <a:r>
              <a:rPr lang="de-AT" b="1" dirty="0" smtClean="0">
                <a:solidFill>
                  <a:srgbClr val="C00000"/>
                </a:solidFill>
                <a:effectLst>
                  <a:outerShdw blurRad="38100" dist="38100" dir="2700000" algn="tl">
                    <a:srgbClr val="000000">
                      <a:alpha val="43137"/>
                    </a:srgbClr>
                  </a:outerShdw>
                </a:effectLst>
              </a:rPr>
              <a:t>“ </a:t>
            </a:r>
            <a:r>
              <a:rPr lang="de-AT" b="1" dirty="0" smtClean="0">
                <a:solidFill>
                  <a:schemeClr val="bg1">
                    <a:lumMod val="50000"/>
                  </a:schemeClr>
                </a:solidFill>
                <a:effectLst>
                  <a:outerShdw blurRad="38100" dist="38100" dir="2700000" algn="tl">
                    <a:srgbClr val="000000">
                      <a:alpha val="43137"/>
                    </a:srgbClr>
                  </a:outerShdw>
                </a:effectLst>
              </a:rPr>
              <a:t>Teil 1</a:t>
            </a:r>
          </a:p>
          <a:p>
            <a:endParaRPr lang="de-AT" dirty="0"/>
          </a:p>
        </p:txBody>
      </p:sp>
      <p:sp>
        <p:nvSpPr>
          <p:cNvPr id="5" name="Rectangle 2"/>
          <p:cNvSpPr txBox="1">
            <a:spLocks noChangeArrowheads="1"/>
          </p:cNvSpPr>
          <p:nvPr/>
        </p:nvSpPr>
        <p:spPr>
          <a:xfrm>
            <a:off x="395536" y="54529"/>
            <a:ext cx="6264240" cy="9356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Strukturmodell – Integration in </a:t>
            </a:r>
            <a:r>
              <a:rPr lang="de-DE" sz="2000" cap="all" dirty="0">
                <a:solidFill>
                  <a:srgbClr val="C00000"/>
                </a:solidFill>
              </a:rPr>
              <a:t>das </a:t>
            </a:r>
            <a:r>
              <a:rPr lang="de-DE" sz="2000" cap="all" dirty="0" smtClean="0">
                <a:solidFill>
                  <a:srgbClr val="C00000"/>
                </a:solidFill>
              </a:rPr>
              <a:t/>
            </a:r>
            <a:br>
              <a:rPr lang="de-DE" sz="2000" cap="all" dirty="0" smtClean="0">
                <a:solidFill>
                  <a:srgbClr val="C00000"/>
                </a:solidFill>
              </a:rPr>
            </a:br>
            <a:r>
              <a:rPr lang="de-DE" sz="2000" cap="all" dirty="0" smtClean="0">
                <a:solidFill>
                  <a:schemeClr val="bg1">
                    <a:lumMod val="50000"/>
                  </a:schemeClr>
                </a:solidFill>
              </a:rPr>
              <a:t>schulinterne </a:t>
            </a:r>
            <a:r>
              <a:rPr lang="de-DE" sz="2000" cap="all" dirty="0">
                <a:solidFill>
                  <a:schemeClr val="bg1">
                    <a:lumMod val="50000"/>
                  </a:schemeClr>
                </a:solidFill>
              </a:rPr>
              <a:t>Curriculum </a:t>
            </a:r>
            <a:r>
              <a:rPr lang="de-DE" altLang="de-DE" sz="2000" cap="all" dirty="0">
                <a:solidFill>
                  <a:schemeClr val="bg1">
                    <a:lumMod val="50000"/>
                  </a:schemeClr>
                </a:solidFill>
              </a:rPr>
              <a:t>HWA </a:t>
            </a:r>
            <a:r>
              <a:rPr lang="de-DE" altLang="de-DE" sz="2000" cap="all" dirty="0" smtClean="0">
                <a:solidFill>
                  <a:srgbClr val="C00000"/>
                </a:solidFill>
              </a:rPr>
              <a:t/>
            </a:r>
            <a:br>
              <a:rPr lang="de-DE" altLang="de-DE" sz="2000" cap="all" dirty="0" smtClean="0">
                <a:solidFill>
                  <a:srgbClr val="C00000"/>
                </a:solidFill>
              </a:rPr>
            </a:br>
            <a:r>
              <a:rPr lang="de-DE" altLang="de-DE" sz="2000" b="1" cap="all" dirty="0" err="1" smtClean="0">
                <a:solidFill>
                  <a:srgbClr val="C00000"/>
                </a:solidFill>
              </a:rPr>
              <a:t>Generalistik</a:t>
            </a:r>
            <a:endParaRPr lang="de-DE" altLang="de-DE" sz="2000" b="1" cap="all" dirty="0">
              <a:solidFill>
                <a:srgbClr val="C00000"/>
              </a:solidFill>
            </a:endParaRPr>
          </a:p>
        </p:txBody>
      </p:sp>
    </p:spTree>
    <p:extLst>
      <p:ext uri="{BB962C8B-B14F-4D97-AF65-F5344CB8AC3E}">
        <p14:creationId xmlns:p14="http://schemas.microsoft.com/office/powerpoint/2010/main" val="4016462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139017" y="1805245"/>
            <a:ext cx="8994030" cy="5051132"/>
          </a:xfrm>
          <a:prstGeom prst="rect">
            <a:avLst/>
          </a:prstGeom>
        </p:spPr>
      </p:pic>
      <p:sp>
        <p:nvSpPr>
          <p:cNvPr id="6" name="Textfeld 5"/>
          <p:cNvSpPr txBox="1"/>
          <p:nvPr/>
        </p:nvSpPr>
        <p:spPr>
          <a:xfrm>
            <a:off x="324680" y="1340768"/>
            <a:ext cx="8622704" cy="646331"/>
          </a:xfrm>
          <a:prstGeom prst="rect">
            <a:avLst/>
          </a:prstGeom>
          <a:noFill/>
        </p:spPr>
        <p:txBody>
          <a:bodyPr wrap="square" rtlCol="0">
            <a:spAutoFit/>
          </a:bodyPr>
          <a:lstStyle/>
          <a:p>
            <a:r>
              <a:rPr lang="de-AT" b="1" dirty="0" smtClean="0">
                <a:solidFill>
                  <a:srgbClr val="C00000"/>
                </a:solidFill>
                <a:effectLst>
                  <a:outerShdw blurRad="38100" dist="38100" dir="2700000" algn="tl">
                    <a:srgbClr val="000000">
                      <a:alpha val="43137"/>
                    </a:srgbClr>
                  </a:outerShdw>
                </a:effectLst>
              </a:rPr>
              <a:t>Konkretisierung einer Lernsituation aus der </a:t>
            </a:r>
            <a:r>
              <a:rPr lang="de-AT" b="1" dirty="0" smtClean="0">
                <a:solidFill>
                  <a:schemeClr val="bg1">
                    <a:lumMod val="50000"/>
                  </a:schemeClr>
                </a:solidFill>
                <a:effectLst>
                  <a:outerShdw blurRad="38100" dist="38100" dir="2700000" algn="tl">
                    <a:srgbClr val="000000">
                      <a:alpha val="43137"/>
                    </a:srgbClr>
                  </a:outerShdw>
                </a:effectLst>
              </a:rPr>
              <a:t>CE 01</a:t>
            </a:r>
            <a:r>
              <a:rPr lang="de-AT" b="1" dirty="0" smtClean="0">
                <a:solidFill>
                  <a:srgbClr val="C00000"/>
                </a:solidFill>
                <a:effectLst>
                  <a:outerShdw blurRad="38100" dist="38100" dir="2700000" algn="tl">
                    <a:srgbClr val="000000">
                      <a:alpha val="43137"/>
                    </a:srgbClr>
                  </a:outerShdw>
                </a:effectLst>
              </a:rPr>
              <a:t>: </a:t>
            </a:r>
            <a:r>
              <a:rPr lang="de-AT" b="1" dirty="0" smtClean="0">
                <a:solidFill>
                  <a:schemeClr val="bg1">
                    <a:lumMod val="50000"/>
                  </a:schemeClr>
                </a:solidFill>
                <a:effectLst>
                  <a:outerShdw blurRad="38100" dist="38100" dir="2700000" algn="tl">
                    <a:srgbClr val="000000">
                      <a:alpha val="43137"/>
                    </a:srgbClr>
                  </a:outerShdw>
                </a:effectLst>
              </a:rPr>
              <a:t>Die Kann-Liste </a:t>
            </a:r>
            <a:r>
              <a:rPr lang="de-AT" b="1" dirty="0">
                <a:solidFill>
                  <a:srgbClr val="C00000"/>
                </a:solidFill>
                <a:effectLst>
                  <a:outerShdw blurRad="38100" dist="38100" dir="2700000" algn="tl">
                    <a:srgbClr val="000000">
                      <a:alpha val="43137"/>
                    </a:srgbClr>
                  </a:outerShdw>
                </a:effectLst>
              </a:rPr>
              <a:t>„</a:t>
            </a:r>
            <a:r>
              <a:rPr lang="de-AT" b="1" dirty="0" smtClean="0">
                <a:solidFill>
                  <a:schemeClr val="bg1">
                    <a:lumMod val="50000"/>
                  </a:schemeClr>
                </a:solidFill>
                <a:effectLst>
                  <a:outerShdw blurRad="38100" dist="38100" dir="2700000" algn="tl">
                    <a:srgbClr val="000000">
                      <a:alpha val="43137"/>
                    </a:srgbClr>
                  </a:outerShdw>
                </a:effectLst>
              </a:rPr>
              <a:t>Pflegeprozess</a:t>
            </a:r>
            <a:r>
              <a:rPr lang="de-AT" b="1" dirty="0" smtClean="0">
                <a:solidFill>
                  <a:srgbClr val="C00000"/>
                </a:solidFill>
                <a:effectLst>
                  <a:outerShdw blurRad="38100" dist="38100" dir="2700000" algn="tl">
                    <a:srgbClr val="000000">
                      <a:alpha val="43137"/>
                    </a:srgbClr>
                  </a:outerShdw>
                </a:effectLst>
              </a:rPr>
              <a:t>“ </a:t>
            </a:r>
            <a:r>
              <a:rPr lang="de-AT" b="1" dirty="0" smtClean="0">
                <a:solidFill>
                  <a:schemeClr val="bg1">
                    <a:lumMod val="50000"/>
                  </a:schemeClr>
                </a:solidFill>
                <a:effectLst>
                  <a:outerShdw blurRad="38100" dist="38100" dir="2700000" algn="tl">
                    <a:srgbClr val="000000">
                      <a:alpha val="43137"/>
                    </a:srgbClr>
                  </a:outerShdw>
                </a:effectLst>
              </a:rPr>
              <a:t>Teil </a:t>
            </a:r>
            <a:r>
              <a:rPr lang="de-AT" b="1" dirty="0">
                <a:solidFill>
                  <a:schemeClr val="bg1">
                    <a:lumMod val="50000"/>
                  </a:schemeClr>
                </a:solidFill>
                <a:effectLst>
                  <a:outerShdw blurRad="38100" dist="38100" dir="2700000" algn="tl">
                    <a:srgbClr val="000000">
                      <a:alpha val="43137"/>
                    </a:srgbClr>
                  </a:outerShdw>
                </a:effectLst>
              </a:rPr>
              <a:t>2</a:t>
            </a:r>
            <a:endParaRPr lang="de-AT" b="1" dirty="0" smtClean="0">
              <a:solidFill>
                <a:schemeClr val="bg1">
                  <a:lumMod val="50000"/>
                </a:schemeClr>
              </a:solidFill>
              <a:effectLst>
                <a:outerShdw blurRad="38100" dist="38100" dir="2700000" algn="tl">
                  <a:srgbClr val="000000">
                    <a:alpha val="43137"/>
                  </a:srgbClr>
                </a:outerShdw>
              </a:effectLst>
            </a:endParaRPr>
          </a:p>
          <a:p>
            <a:endParaRPr lang="de-AT" dirty="0"/>
          </a:p>
        </p:txBody>
      </p:sp>
      <p:sp>
        <p:nvSpPr>
          <p:cNvPr id="7" name="Rectangle 2"/>
          <p:cNvSpPr txBox="1">
            <a:spLocks noChangeArrowheads="1"/>
          </p:cNvSpPr>
          <p:nvPr/>
        </p:nvSpPr>
        <p:spPr>
          <a:xfrm>
            <a:off x="395536" y="54529"/>
            <a:ext cx="6264240" cy="9356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ltLang="de-DE" sz="2000" cap="all" dirty="0">
                <a:solidFill>
                  <a:srgbClr val="C00000"/>
                </a:solidFill>
              </a:rPr>
              <a:t>Strukturmodell – Integration in </a:t>
            </a:r>
            <a:r>
              <a:rPr lang="de-DE" sz="2000" cap="all" dirty="0">
                <a:solidFill>
                  <a:srgbClr val="C00000"/>
                </a:solidFill>
              </a:rPr>
              <a:t>das </a:t>
            </a:r>
            <a:r>
              <a:rPr lang="de-DE" sz="2000" cap="all" dirty="0" smtClean="0">
                <a:solidFill>
                  <a:srgbClr val="C00000"/>
                </a:solidFill>
              </a:rPr>
              <a:t/>
            </a:r>
            <a:br>
              <a:rPr lang="de-DE" sz="2000" cap="all" dirty="0" smtClean="0">
                <a:solidFill>
                  <a:srgbClr val="C00000"/>
                </a:solidFill>
              </a:rPr>
            </a:br>
            <a:r>
              <a:rPr lang="de-DE" sz="2000" cap="all" dirty="0" smtClean="0">
                <a:solidFill>
                  <a:schemeClr val="bg1">
                    <a:lumMod val="50000"/>
                  </a:schemeClr>
                </a:solidFill>
              </a:rPr>
              <a:t>schulinterne </a:t>
            </a:r>
            <a:r>
              <a:rPr lang="de-DE" sz="2000" cap="all" dirty="0">
                <a:solidFill>
                  <a:schemeClr val="bg1">
                    <a:lumMod val="50000"/>
                  </a:schemeClr>
                </a:solidFill>
              </a:rPr>
              <a:t>Curriculum </a:t>
            </a:r>
            <a:r>
              <a:rPr lang="de-DE" altLang="de-DE" sz="2000" cap="all" dirty="0">
                <a:solidFill>
                  <a:schemeClr val="bg1">
                    <a:lumMod val="50000"/>
                  </a:schemeClr>
                </a:solidFill>
              </a:rPr>
              <a:t>HWA </a:t>
            </a:r>
            <a:r>
              <a:rPr lang="de-DE" altLang="de-DE" sz="2000" cap="all" dirty="0" smtClean="0">
                <a:solidFill>
                  <a:srgbClr val="C00000"/>
                </a:solidFill>
              </a:rPr>
              <a:t/>
            </a:r>
            <a:br>
              <a:rPr lang="de-DE" altLang="de-DE" sz="2000" cap="all" dirty="0" smtClean="0">
                <a:solidFill>
                  <a:srgbClr val="C00000"/>
                </a:solidFill>
              </a:rPr>
            </a:br>
            <a:r>
              <a:rPr lang="de-DE" altLang="de-DE" sz="2000" b="1" cap="all" dirty="0" err="1" smtClean="0">
                <a:solidFill>
                  <a:srgbClr val="C00000"/>
                </a:solidFill>
              </a:rPr>
              <a:t>Generalistik</a:t>
            </a:r>
            <a:endParaRPr lang="de-DE" altLang="de-DE" sz="2000" b="1" cap="all" dirty="0">
              <a:solidFill>
                <a:srgbClr val="C00000"/>
              </a:solidFill>
            </a:endParaRPr>
          </a:p>
        </p:txBody>
      </p:sp>
    </p:spTree>
    <p:extLst>
      <p:ext uri="{BB962C8B-B14F-4D97-AF65-F5344CB8AC3E}">
        <p14:creationId xmlns:p14="http://schemas.microsoft.com/office/powerpoint/2010/main" val="2456402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Bildschirmpräsentation (4:3)</PresentationFormat>
  <Paragraphs>152</Paragraphs>
  <Slides>12</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Arial Narrow</vt:lpstr>
      <vt:lpstr>Calibri</vt:lpstr>
      <vt:lpstr>Symbol</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Hans Weinberger Akademie der AWO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 Roloff</dc:creator>
  <cp:lastModifiedBy>Sandra Klein</cp:lastModifiedBy>
  <cp:revision>397</cp:revision>
  <cp:lastPrinted>2021-01-25T14:50:36Z</cp:lastPrinted>
  <dcterms:created xsi:type="dcterms:W3CDTF">2016-02-16T12:36:26Z</dcterms:created>
  <dcterms:modified xsi:type="dcterms:W3CDTF">2022-02-24T14:09:51Z</dcterms:modified>
</cp:coreProperties>
</file>